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5"/>
  </p:notesMasterIdLst>
  <p:sldIdLst>
    <p:sldId id="256" r:id="rId2"/>
    <p:sldId id="263" r:id="rId3"/>
    <p:sldId id="264" r:id="rId4"/>
    <p:sldId id="262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258" r:id="rId14"/>
    <p:sldId id="982" r:id="rId15"/>
    <p:sldId id="950" r:id="rId16"/>
    <p:sldId id="951" r:id="rId17"/>
    <p:sldId id="484" r:id="rId18"/>
    <p:sldId id="267" r:id="rId19"/>
    <p:sldId id="268" r:id="rId20"/>
    <p:sldId id="971" r:id="rId21"/>
    <p:sldId id="972" r:id="rId22"/>
    <p:sldId id="269" r:id="rId23"/>
    <p:sldId id="973" r:id="rId24"/>
    <p:sldId id="974" r:id="rId25"/>
    <p:sldId id="975" r:id="rId26"/>
    <p:sldId id="976" r:id="rId27"/>
    <p:sldId id="977" r:id="rId28"/>
    <p:sldId id="978" r:id="rId29"/>
    <p:sldId id="979" r:id="rId30"/>
    <p:sldId id="980" r:id="rId31"/>
    <p:sldId id="952" r:id="rId32"/>
    <p:sldId id="953" r:id="rId33"/>
    <p:sldId id="954" r:id="rId34"/>
    <p:sldId id="955" r:id="rId35"/>
    <p:sldId id="956" r:id="rId36"/>
    <p:sldId id="957" r:id="rId37"/>
    <p:sldId id="958" r:id="rId38"/>
    <p:sldId id="959" r:id="rId39"/>
    <p:sldId id="960" r:id="rId40"/>
    <p:sldId id="961" r:id="rId41"/>
    <p:sldId id="962" r:id="rId42"/>
    <p:sldId id="987" r:id="rId43"/>
    <p:sldId id="1089" r:id="rId44"/>
    <p:sldId id="302" r:id="rId45"/>
    <p:sldId id="892" r:id="rId46"/>
    <p:sldId id="305" r:id="rId47"/>
    <p:sldId id="306" r:id="rId48"/>
    <p:sldId id="489" r:id="rId49"/>
    <p:sldId id="307" r:id="rId50"/>
    <p:sldId id="964" r:id="rId51"/>
    <p:sldId id="310" r:id="rId52"/>
    <p:sldId id="311" r:id="rId53"/>
    <p:sldId id="312" r:id="rId54"/>
    <p:sldId id="491" r:id="rId55"/>
    <p:sldId id="313" r:id="rId56"/>
    <p:sldId id="320" r:id="rId57"/>
    <p:sldId id="490" r:id="rId58"/>
    <p:sldId id="316" r:id="rId59"/>
    <p:sldId id="321" r:id="rId60"/>
    <p:sldId id="322" r:id="rId61"/>
    <p:sldId id="486" r:id="rId62"/>
    <p:sldId id="323" r:id="rId63"/>
    <p:sldId id="327" r:id="rId64"/>
    <p:sldId id="328" r:id="rId65"/>
    <p:sldId id="329" r:id="rId66"/>
    <p:sldId id="347" r:id="rId67"/>
    <p:sldId id="1088" r:id="rId68"/>
    <p:sldId id="1072" r:id="rId69"/>
    <p:sldId id="1073" r:id="rId70"/>
    <p:sldId id="1074" r:id="rId71"/>
    <p:sldId id="1075" r:id="rId72"/>
    <p:sldId id="1076" r:id="rId73"/>
    <p:sldId id="1077" r:id="rId74"/>
    <p:sldId id="1078" r:id="rId75"/>
    <p:sldId id="1080" r:id="rId76"/>
    <p:sldId id="1091" r:id="rId77"/>
    <p:sldId id="1090" r:id="rId78"/>
    <p:sldId id="1081" r:id="rId79"/>
    <p:sldId id="1082" r:id="rId80"/>
    <p:sldId id="1083" r:id="rId81"/>
    <p:sldId id="1084" r:id="rId82"/>
    <p:sldId id="1085" r:id="rId83"/>
    <p:sldId id="1086" r:id="rId84"/>
    <p:sldId id="1087" r:id="rId85"/>
    <p:sldId id="983" r:id="rId86"/>
    <p:sldId id="349" r:id="rId87"/>
    <p:sldId id="351" r:id="rId88"/>
    <p:sldId id="552" r:id="rId89"/>
    <p:sldId id="352" r:id="rId90"/>
    <p:sldId id="553" r:id="rId91"/>
    <p:sldId id="554" r:id="rId92"/>
    <p:sldId id="353" r:id="rId93"/>
    <p:sldId id="555" r:id="rId94"/>
    <p:sldId id="354" r:id="rId95"/>
    <p:sldId id="556" r:id="rId96"/>
    <p:sldId id="360" r:id="rId97"/>
    <p:sldId id="893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373" r:id="rId109"/>
    <p:sldId id="386" r:id="rId110"/>
    <p:sldId id="387" r:id="rId111"/>
    <p:sldId id="388" r:id="rId112"/>
    <p:sldId id="389" r:id="rId113"/>
    <p:sldId id="806" r:id="rId114"/>
    <p:sldId id="984" r:id="rId115"/>
    <p:sldId id="807" r:id="rId116"/>
    <p:sldId id="810" r:id="rId117"/>
    <p:sldId id="811" r:id="rId118"/>
    <p:sldId id="812" r:id="rId119"/>
    <p:sldId id="813" r:id="rId120"/>
    <p:sldId id="814" r:id="rId121"/>
    <p:sldId id="815" r:id="rId122"/>
    <p:sldId id="816" r:id="rId123"/>
    <p:sldId id="817" r:id="rId124"/>
    <p:sldId id="818" r:id="rId125"/>
    <p:sldId id="819" r:id="rId126"/>
    <p:sldId id="820" r:id="rId127"/>
    <p:sldId id="821" r:id="rId128"/>
    <p:sldId id="822" r:id="rId129"/>
    <p:sldId id="823" r:id="rId130"/>
    <p:sldId id="824" r:id="rId131"/>
    <p:sldId id="825" r:id="rId132"/>
    <p:sldId id="826" r:id="rId133"/>
    <p:sldId id="827" r:id="rId134"/>
    <p:sldId id="828" r:id="rId135"/>
    <p:sldId id="829" r:id="rId136"/>
    <p:sldId id="830" r:id="rId137"/>
    <p:sldId id="831" r:id="rId138"/>
    <p:sldId id="832" r:id="rId139"/>
    <p:sldId id="833" r:id="rId140"/>
    <p:sldId id="834" r:id="rId141"/>
    <p:sldId id="896" r:id="rId142"/>
    <p:sldId id="835" r:id="rId143"/>
    <p:sldId id="836" r:id="rId144"/>
    <p:sldId id="837" r:id="rId145"/>
    <p:sldId id="838" r:id="rId146"/>
    <p:sldId id="839" r:id="rId147"/>
    <p:sldId id="840" r:id="rId148"/>
    <p:sldId id="841" r:id="rId149"/>
    <p:sldId id="842" r:id="rId150"/>
    <p:sldId id="843" r:id="rId151"/>
    <p:sldId id="844" r:id="rId152"/>
    <p:sldId id="845" r:id="rId153"/>
    <p:sldId id="846" r:id="rId154"/>
    <p:sldId id="847" r:id="rId155"/>
    <p:sldId id="848" r:id="rId156"/>
    <p:sldId id="849" r:id="rId157"/>
    <p:sldId id="850" r:id="rId158"/>
    <p:sldId id="851" r:id="rId159"/>
    <p:sldId id="852" r:id="rId160"/>
    <p:sldId id="853" r:id="rId161"/>
    <p:sldId id="854" r:id="rId162"/>
    <p:sldId id="855" r:id="rId163"/>
    <p:sldId id="856" r:id="rId164"/>
    <p:sldId id="857" r:id="rId165"/>
    <p:sldId id="858" r:id="rId166"/>
    <p:sldId id="859" r:id="rId167"/>
    <p:sldId id="860" r:id="rId168"/>
    <p:sldId id="861" r:id="rId169"/>
    <p:sldId id="862" r:id="rId170"/>
    <p:sldId id="872" r:id="rId171"/>
    <p:sldId id="873" r:id="rId172"/>
    <p:sldId id="874" r:id="rId173"/>
    <p:sldId id="875" r:id="rId174"/>
    <p:sldId id="876" r:id="rId175"/>
    <p:sldId id="877" r:id="rId176"/>
    <p:sldId id="878" r:id="rId177"/>
    <p:sldId id="879" r:id="rId178"/>
    <p:sldId id="880" r:id="rId179"/>
    <p:sldId id="881" r:id="rId180"/>
    <p:sldId id="882" r:id="rId181"/>
    <p:sldId id="883" r:id="rId182"/>
    <p:sldId id="897" r:id="rId183"/>
    <p:sldId id="985" r:id="rId184"/>
    <p:sldId id="886" r:id="rId185"/>
    <p:sldId id="898" r:id="rId186"/>
    <p:sldId id="899" r:id="rId187"/>
    <p:sldId id="888" r:id="rId188"/>
    <p:sldId id="887" r:id="rId189"/>
    <p:sldId id="901" r:id="rId190"/>
    <p:sldId id="900" r:id="rId191"/>
    <p:sldId id="902" r:id="rId192"/>
    <p:sldId id="903" r:id="rId193"/>
    <p:sldId id="904" r:id="rId194"/>
    <p:sldId id="905" r:id="rId195"/>
    <p:sldId id="906" r:id="rId196"/>
    <p:sldId id="907" r:id="rId197"/>
    <p:sldId id="908" r:id="rId198"/>
    <p:sldId id="909" r:id="rId199"/>
    <p:sldId id="910" r:id="rId200"/>
    <p:sldId id="911" r:id="rId201"/>
    <p:sldId id="912" r:id="rId202"/>
    <p:sldId id="913" r:id="rId203"/>
    <p:sldId id="914" r:id="rId204"/>
    <p:sldId id="915" r:id="rId205"/>
    <p:sldId id="916" r:id="rId206"/>
    <p:sldId id="917" r:id="rId207"/>
    <p:sldId id="918" r:id="rId208"/>
    <p:sldId id="919" r:id="rId209"/>
    <p:sldId id="920" r:id="rId210"/>
    <p:sldId id="921" r:id="rId211"/>
    <p:sldId id="922" r:id="rId212"/>
    <p:sldId id="924" r:id="rId213"/>
    <p:sldId id="925" r:id="rId214"/>
    <p:sldId id="927" r:id="rId215"/>
    <p:sldId id="926" r:id="rId216"/>
    <p:sldId id="928" r:id="rId217"/>
    <p:sldId id="930" r:id="rId218"/>
    <p:sldId id="929" r:id="rId219"/>
    <p:sldId id="931" r:id="rId220"/>
    <p:sldId id="969" r:id="rId221"/>
    <p:sldId id="970" r:id="rId222"/>
    <p:sldId id="968" r:id="rId223"/>
    <p:sldId id="940" r:id="rId224"/>
    <p:sldId id="939" r:id="rId225"/>
    <p:sldId id="986" r:id="rId226"/>
    <p:sldId id="989" r:id="rId227"/>
    <p:sldId id="1035" r:id="rId228"/>
    <p:sldId id="990" r:id="rId229"/>
    <p:sldId id="991" r:id="rId230"/>
    <p:sldId id="992" r:id="rId231"/>
    <p:sldId id="993" r:id="rId232"/>
    <p:sldId id="994" r:id="rId233"/>
    <p:sldId id="995" r:id="rId234"/>
    <p:sldId id="996" r:id="rId235"/>
    <p:sldId id="997" r:id="rId236"/>
    <p:sldId id="998" r:id="rId237"/>
    <p:sldId id="999" r:id="rId238"/>
    <p:sldId id="1001" r:id="rId239"/>
    <p:sldId id="1036" r:id="rId240"/>
    <p:sldId id="1002" r:id="rId241"/>
    <p:sldId id="1037" r:id="rId242"/>
    <p:sldId id="1038" r:id="rId243"/>
    <p:sldId id="1055" r:id="rId244"/>
    <p:sldId id="1056" r:id="rId245"/>
    <p:sldId id="1057" r:id="rId246"/>
    <p:sldId id="1058" r:id="rId247"/>
    <p:sldId id="1059" r:id="rId248"/>
    <p:sldId id="1060" r:id="rId249"/>
    <p:sldId id="1061" r:id="rId250"/>
    <p:sldId id="1062" r:id="rId251"/>
    <p:sldId id="1003" r:id="rId252"/>
    <p:sldId id="1044" r:id="rId253"/>
    <p:sldId id="1063" r:id="rId254"/>
    <p:sldId id="1045" r:id="rId255"/>
    <p:sldId id="1046" r:id="rId256"/>
    <p:sldId id="1047" r:id="rId257"/>
    <p:sldId id="1048" r:id="rId258"/>
    <p:sldId id="1049" r:id="rId259"/>
    <p:sldId id="1050" r:id="rId260"/>
    <p:sldId id="1053" r:id="rId261"/>
    <p:sldId id="1005" r:id="rId262"/>
    <p:sldId id="1006" r:id="rId263"/>
    <p:sldId id="1054" r:id="rId264"/>
    <p:sldId id="1064" r:id="rId265"/>
    <p:sldId id="1065" r:id="rId266"/>
    <p:sldId id="1066" r:id="rId267"/>
    <p:sldId id="1067" r:id="rId268"/>
    <p:sldId id="1068" r:id="rId269"/>
    <p:sldId id="1069" r:id="rId270"/>
    <p:sldId id="1070" r:id="rId271"/>
    <p:sldId id="1004" r:id="rId272"/>
    <p:sldId id="1014" r:id="rId273"/>
    <p:sldId id="1015" r:id="rId274"/>
    <p:sldId id="1016" r:id="rId275"/>
    <p:sldId id="1017" r:id="rId276"/>
    <p:sldId id="1018" r:id="rId277"/>
    <p:sldId id="1019" r:id="rId278"/>
    <p:sldId id="1020" r:id="rId279"/>
    <p:sldId id="1021" r:id="rId280"/>
    <p:sldId id="1022" r:id="rId281"/>
    <p:sldId id="1023" r:id="rId282"/>
    <p:sldId id="1024" r:id="rId283"/>
    <p:sldId id="1025" r:id="rId284"/>
    <p:sldId id="1026" r:id="rId285"/>
    <p:sldId id="1027" r:id="rId286"/>
    <p:sldId id="1028" r:id="rId287"/>
    <p:sldId id="1029" r:id="rId288"/>
    <p:sldId id="1030" r:id="rId289"/>
    <p:sldId id="1031" r:id="rId290"/>
    <p:sldId id="1032" r:id="rId291"/>
    <p:sldId id="1033" r:id="rId292"/>
    <p:sldId id="1034" r:id="rId293"/>
    <p:sldId id="941" r:id="rId2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0DFCF0-CF4B-5644-88D9-DDB05323EA12}">
          <p14:sldIdLst>
            <p14:sldId id="256"/>
            <p14:sldId id="263"/>
            <p14:sldId id="264"/>
            <p14:sldId id="262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258"/>
            <p14:sldId id="982"/>
            <p14:sldId id="950"/>
            <p14:sldId id="951"/>
            <p14:sldId id="484"/>
            <p14:sldId id="267"/>
            <p14:sldId id="268"/>
            <p14:sldId id="971"/>
            <p14:sldId id="972"/>
            <p14:sldId id="269"/>
            <p14:sldId id="973"/>
            <p14:sldId id="974"/>
            <p14:sldId id="975"/>
            <p14:sldId id="976"/>
            <p14:sldId id="977"/>
            <p14:sldId id="978"/>
            <p14:sldId id="979"/>
            <p14:sldId id="980"/>
            <p14:sldId id="952"/>
            <p14:sldId id="953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  <p14:sldId id="962"/>
            <p14:sldId id="987"/>
            <p14:sldId id="1089"/>
            <p14:sldId id="302"/>
            <p14:sldId id="892"/>
            <p14:sldId id="305"/>
            <p14:sldId id="306"/>
            <p14:sldId id="489"/>
            <p14:sldId id="307"/>
            <p14:sldId id="964"/>
            <p14:sldId id="310"/>
            <p14:sldId id="311"/>
            <p14:sldId id="312"/>
            <p14:sldId id="491"/>
            <p14:sldId id="313"/>
            <p14:sldId id="320"/>
            <p14:sldId id="490"/>
            <p14:sldId id="316"/>
            <p14:sldId id="321"/>
            <p14:sldId id="322"/>
            <p14:sldId id="486"/>
            <p14:sldId id="323"/>
            <p14:sldId id="327"/>
            <p14:sldId id="328"/>
            <p14:sldId id="329"/>
            <p14:sldId id="347"/>
            <p14:sldId id="1088"/>
            <p14:sldId id="1072"/>
            <p14:sldId id="1073"/>
            <p14:sldId id="1074"/>
            <p14:sldId id="1075"/>
            <p14:sldId id="1076"/>
            <p14:sldId id="1077"/>
            <p14:sldId id="1078"/>
            <p14:sldId id="1080"/>
            <p14:sldId id="1091"/>
            <p14:sldId id="1090"/>
            <p14:sldId id="1081"/>
            <p14:sldId id="1082"/>
            <p14:sldId id="1083"/>
            <p14:sldId id="1084"/>
            <p14:sldId id="1085"/>
            <p14:sldId id="1086"/>
            <p14:sldId id="1087"/>
            <p14:sldId id="983"/>
            <p14:sldId id="349"/>
            <p14:sldId id="351"/>
            <p14:sldId id="552"/>
            <p14:sldId id="352"/>
            <p14:sldId id="553"/>
            <p14:sldId id="554"/>
            <p14:sldId id="353"/>
            <p14:sldId id="555"/>
            <p14:sldId id="354"/>
            <p14:sldId id="556"/>
            <p14:sldId id="360"/>
            <p14:sldId id="893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86"/>
            <p14:sldId id="387"/>
            <p14:sldId id="388"/>
            <p14:sldId id="389"/>
            <p14:sldId id="806"/>
            <p14:sldId id="984"/>
            <p14:sldId id="807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96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97"/>
            <p14:sldId id="985"/>
            <p14:sldId id="886"/>
            <p14:sldId id="898"/>
            <p14:sldId id="899"/>
            <p14:sldId id="888"/>
            <p14:sldId id="887"/>
            <p14:sldId id="901"/>
            <p14:sldId id="900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4"/>
            <p14:sldId id="925"/>
            <p14:sldId id="927"/>
            <p14:sldId id="926"/>
            <p14:sldId id="928"/>
            <p14:sldId id="930"/>
            <p14:sldId id="929"/>
            <p14:sldId id="931"/>
            <p14:sldId id="969"/>
            <p14:sldId id="970"/>
            <p14:sldId id="968"/>
            <p14:sldId id="940"/>
            <p14:sldId id="939"/>
            <p14:sldId id="986"/>
            <p14:sldId id="989"/>
            <p14:sldId id="1035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1"/>
            <p14:sldId id="1036"/>
            <p14:sldId id="1002"/>
            <p14:sldId id="1037"/>
            <p14:sldId id="1038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03"/>
            <p14:sldId id="1044"/>
            <p14:sldId id="1063"/>
            <p14:sldId id="1045"/>
            <p14:sldId id="1046"/>
            <p14:sldId id="1047"/>
            <p14:sldId id="1048"/>
            <p14:sldId id="1049"/>
            <p14:sldId id="1050"/>
            <p14:sldId id="1053"/>
            <p14:sldId id="1005"/>
            <p14:sldId id="1006"/>
            <p14:sldId id="1054"/>
            <p14:sldId id="1064"/>
            <p14:sldId id="1065"/>
            <p14:sldId id="1066"/>
            <p14:sldId id="1067"/>
            <p14:sldId id="1068"/>
            <p14:sldId id="1069"/>
            <p14:sldId id="1070"/>
            <p14:sldId id="1004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941"/>
          </p14:sldIdLst>
        </p14:section>
        <p14:section name="Untitled Section" id="{E2701580-7832-4B42-B5AE-63423755A01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9" name="Jiwei li" initials="Jl [3] [3]" lastIdx="1" clrIdx="28">
    <p:extLst/>
  </p:cmAuthor>
  <p:cmAuthor id="1" name="Jiwei li" initials="Jl" lastIdx="5" clrIdx="0">
    <p:extLst/>
  </p:cmAuthor>
  <p:cmAuthor id="30" name="Jiwei li" initials="Jl [4] [3]" lastIdx="1" clrIdx="29">
    <p:extLst/>
  </p:cmAuthor>
  <p:cmAuthor id="2" name="Jiwei li" initials="Jl [2]" lastIdx="1" clrIdx="1">
    <p:extLst/>
  </p:cmAuthor>
  <p:cmAuthor id="31" name="Jiwei li" initials="Jl [3] [2] [2] [3]" lastIdx="1" clrIdx="30">
    <p:extLst/>
  </p:cmAuthor>
  <p:cmAuthor id="3" name="Jiwei li" initials="Jl [2] [2]" lastIdx="1" clrIdx="2">
    <p:extLst/>
  </p:cmAuthor>
  <p:cmAuthor id="32" name="Jiwei li" initials="Jl [3] [2] [2] [3] [2]" lastIdx="1" clrIdx="31">
    <p:extLst/>
  </p:cmAuthor>
  <p:cmAuthor id="4" name="Jiwei li" initials="Jl [2] [2] [2]" lastIdx="1" clrIdx="3">
    <p:extLst/>
  </p:cmAuthor>
  <p:cmAuthor id="33" name="JiweiLi" initials="JL" lastIdx="1" clrIdx="32"/>
  <p:cmAuthor id="5" name="Jiwei li" initials="Jl [2] [2] [3]" lastIdx="1" clrIdx="4">
    <p:extLst/>
  </p:cmAuthor>
  <p:cmAuthor id="34" name="JiweiLi" initials="JL [2]" lastIdx="1" clrIdx="33"/>
  <p:cmAuthor id="6" name="Jiwei li" initials="Jl [2] [2] [2] [2]" lastIdx="1" clrIdx="5">
    <p:extLst/>
  </p:cmAuthor>
  <p:cmAuthor id="7" name="Jiwei li" initials="Jl [2] [3]" lastIdx="1" clrIdx="6">
    <p:extLst/>
  </p:cmAuthor>
  <p:cmAuthor id="8" name="Jiwei li" initials="Jl [3]" lastIdx="1" clrIdx="7">
    <p:extLst/>
  </p:cmAuthor>
  <p:cmAuthor id="9" name="Jiwei li" initials="Jl [3] [2]" lastIdx="1" clrIdx="8">
    <p:extLst/>
  </p:cmAuthor>
  <p:cmAuthor id="10" name="Jiwei li" initials="Jl [3] [2] [2]" lastIdx="1" clrIdx="9">
    <p:extLst/>
  </p:cmAuthor>
  <p:cmAuthor id="11" name="Jiwei li" initials="Jl [3] [2] [2] [2]" lastIdx="1" clrIdx="10">
    <p:extLst/>
  </p:cmAuthor>
  <p:cmAuthor id="12" name="Jiwei li" initials="Jl [3] [2] [2] [2] [2]" lastIdx="1" clrIdx="11">
    <p:extLst/>
  </p:cmAuthor>
  <p:cmAuthor id="13" name="Jiwei li" initials="Jl [3] [2] [2] [2] [2] [2]" lastIdx="1" clrIdx="12">
    <p:extLst/>
  </p:cmAuthor>
  <p:cmAuthor id="14" name="Jiwei li" initials="Jl [3] [2] [2] [2] [2] [2] [2]" lastIdx="1" clrIdx="13">
    <p:extLst/>
  </p:cmAuthor>
  <p:cmAuthor id="15" name="Jiwei li" initials="Jl [4]" lastIdx="1" clrIdx="14">
    <p:extLst/>
  </p:cmAuthor>
  <p:cmAuthor id="16" name="Jiwei li" initials="Jl [4] [2]" lastIdx="1" clrIdx="15">
    <p:extLst/>
  </p:cmAuthor>
  <p:cmAuthor id="17" name="Jiwei li" initials="Jl [4] [2] [2]" lastIdx="1" clrIdx="16">
    <p:extLst/>
  </p:cmAuthor>
  <p:cmAuthor id="18" name="Jiwei li" initials="Jl [4] [2] [3]" lastIdx="1" clrIdx="17">
    <p:extLst/>
  </p:cmAuthor>
  <p:cmAuthor id="19" name="Jiwei li" initials="Jl [4] [2] [3] [2]" lastIdx="1" clrIdx="18">
    <p:extLst/>
  </p:cmAuthor>
  <p:cmAuthor id="20" name="Jiwei li" initials="Jl [4] [2] [3] [2] [2]" lastIdx="1" clrIdx="19">
    <p:extLst/>
  </p:cmAuthor>
  <p:cmAuthor id="21" name="Jiwei li" initials="Jl [4] [2] [3] [2] [2] [2]" lastIdx="1" clrIdx="20">
    <p:extLst/>
  </p:cmAuthor>
  <p:cmAuthor id="22" name="Jiwei li" initials="Jl [4] [2] [3] [2] [2] [2] [2]" lastIdx="1" clrIdx="21">
    <p:extLst/>
  </p:cmAuthor>
  <p:cmAuthor id="23" name="Jiwei li" initials="Jl [4] [2] [3] [2] [2] [2] [2] [2]" lastIdx="1" clrIdx="22">
    <p:extLst/>
  </p:cmAuthor>
  <p:cmAuthor id="24" name="Jiwei li" initials="Jl [4] [2] [3] [2] [2] [2] [2] [2] [2]" lastIdx="1" clrIdx="23">
    <p:extLst/>
  </p:cmAuthor>
  <p:cmAuthor id="25" name="Jiwei li" initials="Jl [4] [2] [3] [2] [2] [2] [2] [2] [3]" lastIdx="1" clrIdx="24">
    <p:extLst/>
  </p:cmAuthor>
  <p:cmAuthor id="26" name="Jiwei li" initials="Jl [4] [2] [3] [2] [2] [2] [2] [2] [3] [2]" lastIdx="1" clrIdx="25">
    <p:extLst/>
  </p:cmAuthor>
  <p:cmAuthor id="27" name="Jiwei li" initials="Jl [4] [2] [3] [2] [2] [2] [2] [2] [3] [2] [2]" lastIdx="1" clrIdx="26">
    <p:extLst/>
  </p:cmAuthor>
  <p:cmAuthor id="28" name="Jiwei li" initials="Jl [4] [2] [3] [2] [2] [2] [2] [2] [3] [2] [2] [2]" lastIdx="1" clrIdx="2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7"/>
    <p:restoredTop sz="94495"/>
  </p:normalViewPr>
  <p:slideViewPr>
    <p:cSldViewPr snapToGrid="0" snapToObjects="1">
      <p:cViewPr>
        <p:scale>
          <a:sx n="94" d="100"/>
          <a:sy n="94" d="100"/>
        </p:scale>
        <p:origin x="25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notesMaster" Target="notesMasters/notesMaster1.xml"/><Relationship Id="rId296" Type="http://schemas.openxmlformats.org/officeDocument/2006/relationships/commentAuthors" Target="commentAuthor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presProps" Target="presProps.xml"/><Relationship Id="rId298" Type="http://schemas.openxmlformats.org/officeDocument/2006/relationships/viewProps" Target="viewProps.xml"/><Relationship Id="rId299" Type="http://schemas.openxmlformats.org/officeDocument/2006/relationships/theme" Target="theme/theme1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4-10T21:30:05.499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2" dt="2016-04-12T13:08:52.7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4" dt="2016-04-12T13:08:52.7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3" dt="2016-04-12T13:08:52.7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5" dt="2016-04-12T13:08:52.7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6" dt="2016-04-12T13:08:52.7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6-04-10T21:30:05.499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7-04-09T11:44:32.022" idx="4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7-04-09T11:44:32.022" idx="4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7-04-09T11:44:32.022" idx="4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6-04-11T21:28:27.6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6" dt="2016-04-12T13:08:52.7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16-04-12T13:08:52.7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16-04-12T13:08:52.7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16-04-12T13:08:52.7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" dt="2016-04-12T13:08:52.7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1" dt="2016-04-12T13:08:52.7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3359A-D492-AA4B-A398-037241FEE0D3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0F0C9-E731-8643-95CF-01AA184F7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7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90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of have seen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9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of have seen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8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of have seen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77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well</a:t>
            </a:r>
            <a:r>
              <a:rPr lang="en-US" baseline="0" dirty="0" smtClean="0"/>
              <a:t> a machine can talk with humans has been </a:t>
            </a:r>
            <a:r>
              <a:rPr lang="en-US" baseline="0" dirty="0" err="1" smtClean="0"/>
              <a:t>associted</a:t>
            </a:r>
            <a:r>
              <a:rPr lang="en-US" baseline="0" dirty="0" smtClean="0"/>
              <a:t> with general </a:t>
            </a:r>
            <a:r>
              <a:rPr lang="en-US" baseline="0" dirty="0" err="1" smtClean="0"/>
              <a:t>sucuessfulness</a:t>
            </a:r>
            <a:r>
              <a:rPr lang="en-US" baseline="0" dirty="0" smtClean="0"/>
              <a:t> of AI for a long time. The attempt to develop a </a:t>
            </a:r>
            <a:r>
              <a:rPr lang="en-US" baseline="0" dirty="0" err="1" smtClean="0"/>
              <a:t>chatbot</a:t>
            </a:r>
            <a:r>
              <a:rPr lang="en-US" baseline="0" dirty="0" smtClean="0"/>
              <a:t> dates back to the early days of AI.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72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switching first-person pronouns and second-person pronouns and vice versa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91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</a:t>
            </a:r>
            <a:r>
              <a:rPr lang="en-US" baseline="0" dirty="0" smtClean="0"/>
              <a:t> are expensive and hard to be extended to open domain </a:t>
            </a:r>
            <a:r>
              <a:rPr lang="en-US" baseline="0" dirty="0" err="1" smtClean="0"/>
              <a:t>senarios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40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</a:t>
            </a:r>
            <a:r>
              <a:rPr lang="en-US" baseline="0" dirty="0" smtClean="0"/>
              <a:t> are expensive and hard to be extended to open domain </a:t>
            </a:r>
            <a:r>
              <a:rPr lang="en-US" baseline="0" dirty="0" err="1" smtClean="0"/>
              <a:t>senarios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97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</a:t>
            </a:r>
            <a:r>
              <a:rPr lang="en-US" baseline="0" dirty="0" smtClean="0"/>
              <a:t> an output sequence from an input sequence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7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adapt</a:t>
            </a:r>
            <a:r>
              <a:rPr lang="en-US" baseline="0" dirty="0" smtClean="0"/>
              <a:t> this framework to response generation, in which input messages are sources and output responses are </a:t>
            </a:r>
            <a:r>
              <a:rPr lang="en-US" baseline="0" dirty="0" err="1" smtClean="0"/>
              <a:t>mtargets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2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7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8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30%</a:t>
            </a:r>
            <a:r>
              <a:rPr lang="en-US" baseline="0" dirty="0" smtClean="0"/>
              <a:t> percent.   </a:t>
            </a:r>
            <a:r>
              <a:rPr lang="en-US" dirty="0" smtClean="0"/>
              <a:t>This behavior is ascribed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82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30%</a:t>
            </a:r>
            <a:r>
              <a:rPr lang="en-US" baseline="0" dirty="0" smtClean="0"/>
              <a:t> percent.   </a:t>
            </a:r>
            <a:r>
              <a:rPr lang="en-US" dirty="0" smtClean="0"/>
              <a:t>This behavior is ascribed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9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not </a:t>
            </a:r>
            <a:r>
              <a:rPr lang="en-US" dirty="0" err="1" smtClean="0"/>
              <a:t>unreasoble</a:t>
            </a:r>
            <a:r>
              <a:rPr lang="en-US" baseline="0" dirty="0" smtClean="0"/>
              <a:t> to generate .    Developing a </a:t>
            </a:r>
            <a:r>
              <a:rPr lang="en-US" baseline="0" dirty="0" err="1" smtClean="0"/>
              <a:t>chatbot</a:t>
            </a:r>
            <a:r>
              <a:rPr lang="en-US" baseline="0" dirty="0" smtClean="0"/>
              <a:t> is not just about generating reasonable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11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not </a:t>
            </a:r>
            <a:r>
              <a:rPr lang="en-US" dirty="0" err="1" smtClean="0"/>
              <a:t>unreasoble</a:t>
            </a:r>
            <a:r>
              <a:rPr lang="en-US" baseline="0" dirty="0" smtClean="0"/>
              <a:t> to generate .    Developing a </a:t>
            </a:r>
            <a:r>
              <a:rPr lang="en-US" baseline="0" dirty="0" err="1" smtClean="0"/>
              <a:t>chatbot</a:t>
            </a:r>
            <a:r>
              <a:rPr lang="en-US" baseline="0" dirty="0" smtClean="0"/>
              <a:t> is not just about generating reasonable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55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Regular expression</a:t>
            </a:r>
            <a:r>
              <a:rPr lang="en-US" baseline="0" dirty="0" smtClean="0"/>
              <a:t>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Unfortunately, deep learning model manage</a:t>
            </a:r>
            <a:r>
              <a:rPr lang="en-US" baseline="0" dirty="0" smtClean="0"/>
              <a:t> to cluster all phrases that are semantically related to I don’t know.</a:t>
            </a:r>
            <a:endParaRPr lang="en-US" dirty="0" smtClean="0"/>
          </a:p>
          <a:p>
            <a:r>
              <a:rPr lang="en-US" dirty="0" smtClean="0"/>
              <a:t>Most comprehensive</a:t>
            </a:r>
            <a:r>
              <a:rPr lang="en-US" baseline="0" dirty="0" smtClean="0"/>
              <a:t> “I don</a:t>
            </a:r>
            <a:r>
              <a:rPr lang="uk-UA" baseline="0" dirty="0" smtClean="0"/>
              <a:t>’</a:t>
            </a:r>
            <a:r>
              <a:rPr lang="en-US" baseline="0" dirty="0" smtClean="0"/>
              <a:t>t know”</a:t>
            </a:r>
            <a:r>
              <a:rPr lang="en-US" dirty="0" smtClean="0"/>
              <a:t> list I have ever seen  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62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Unfortunately, deep learning model manage</a:t>
            </a:r>
            <a:r>
              <a:rPr lang="en-US" baseline="0" dirty="0" smtClean="0"/>
              <a:t> to cluster all phrases that are semantically related to I don’t know.</a:t>
            </a:r>
            <a:endParaRPr lang="en-US" dirty="0" smtClean="0"/>
          </a:p>
          <a:p>
            <a:r>
              <a:rPr lang="en-US" dirty="0" smtClean="0"/>
              <a:t>Most comprehensive</a:t>
            </a:r>
            <a:r>
              <a:rPr lang="en-US" baseline="0" dirty="0" smtClean="0"/>
              <a:t> “I don</a:t>
            </a:r>
            <a:r>
              <a:rPr lang="uk-UA" baseline="0" dirty="0" smtClean="0"/>
              <a:t>’</a:t>
            </a:r>
            <a:r>
              <a:rPr lang="en-US" baseline="0" dirty="0" smtClean="0"/>
              <a:t>t know”</a:t>
            </a:r>
            <a:r>
              <a:rPr lang="en-US" dirty="0" smtClean="0"/>
              <a:t> list I have ever seen  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5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other way around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57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92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knowledgebase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47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people consider </a:t>
            </a:r>
            <a:r>
              <a:rPr lang="en-US" dirty="0" err="1" smtClean="0"/>
              <a:t>siri</a:t>
            </a:r>
            <a:r>
              <a:rPr lang="en-US" baseline="0" dirty="0" smtClean="0"/>
              <a:t> as a </a:t>
            </a:r>
            <a:r>
              <a:rPr lang="en-US" baseline="0" dirty="0" err="1" smtClean="0"/>
              <a:t>bg</a:t>
            </a:r>
            <a:r>
              <a:rPr lang="en-US" baseline="0" dirty="0" smtClean="0"/>
              <a:t> breakthrough in AI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7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ask one user 100 questions, the 100 responses you will generate are not independent because the same user representation will be </a:t>
            </a:r>
            <a:r>
              <a:rPr lang="en-US" baseline="0" dirty="0" err="1" smtClean="0"/>
              <a:t>incoproaated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24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speaker-addressee interaction patterns within the conversation.</a:t>
            </a:r>
          </a:p>
          <a:p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speaker,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addresse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65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36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propose to measure the ease of answering a generated turn by using the negative log likelihood of </a:t>
            </a:r>
            <a:r>
              <a:rPr lang="en-US" dirty="0" err="1" smtClean="0"/>
              <a:t>reponding</a:t>
            </a:r>
            <a:r>
              <a:rPr lang="en-US" dirty="0" smtClean="0"/>
              <a:t> to that utterance with a dull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61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29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17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9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40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7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of have seen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5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8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42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Cole-bear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97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Cole-bear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13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of have seen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of have seen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of have seen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2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6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3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6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4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6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2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6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FDCB1-4C8C-8340-80C5-55AD5036FF1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8A64D-7165-754D-AE03-F66CBE5D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4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Relationship Id="rId8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4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46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47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15.jp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15.jp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15.jp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15.jp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15.jp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15.jp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jp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comments" Target="../comments/comment1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comments" Target="../comments/comment16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61.png"/><Relationship Id="rId5" Type="http://schemas.openxmlformats.org/officeDocument/2006/relationships/comments" Target="../comments/comment1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62.png"/><Relationship Id="rId5" Type="http://schemas.openxmlformats.org/officeDocument/2006/relationships/comments" Target="../comments/comment18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62.png"/><Relationship Id="rId5" Type="http://schemas.openxmlformats.org/officeDocument/2006/relationships/comments" Target="../comments/comment19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63.png"/><Relationship Id="rId5" Type="http://schemas.openxmlformats.org/officeDocument/2006/relationships/comments" Target="../comments/comment20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comments" Target="../comments/comment2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comments" Target="../comments/comment2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comments" Target="../comments/comment2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comments" Target="../comments/comment2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comments" Target="../comments/comment2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63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62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84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84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84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16.png"/><Relationship Id="rId5" Type="http://schemas.openxmlformats.org/officeDocument/2006/relationships/image" Target="../media/image87.pn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16.png"/><Relationship Id="rId5" Type="http://schemas.openxmlformats.org/officeDocument/2006/relationships/image" Target="../media/image87.png"/><Relationship Id="rId6" Type="http://schemas.openxmlformats.org/officeDocument/2006/relationships/image" Target="../media/image15.jpg"/><Relationship Id="rId7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16.png"/><Relationship Id="rId5" Type="http://schemas.openxmlformats.org/officeDocument/2006/relationships/image" Target="../media/image87.png"/><Relationship Id="rId6" Type="http://schemas.openxmlformats.org/officeDocument/2006/relationships/image" Target="../media/image15.jp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16.png"/><Relationship Id="rId5" Type="http://schemas.openxmlformats.org/officeDocument/2006/relationships/image" Target="../media/image87.png"/><Relationship Id="rId6" Type="http://schemas.openxmlformats.org/officeDocument/2006/relationships/image" Target="../media/image15.jp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16.png"/><Relationship Id="rId5" Type="http://schemas.openxmlformats.org/officeDocument/2006/relationships/image" Target="../media/image87.png"/><Relationship Id="rId6" Type="http://schemas.openxmlformats.org/officeDocument/2006/relationships/image" Target="../media/image15.jp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15.jpg"/><Relationship Id="rId7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4.png"/><Relationship Id="rId5" Type="http://schemas.openxmlformats.org/officeDocument/2006/relationships/image" Target="../media/image15.jp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4.png"/><Relationship Id="rId5" Type="http://schemas.openxmlformats.org/officeDocument/2006/relationships/image" Target="../media/image15.jp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4.png"/><Relationship Id="rId5" Type="http://schemas.openxmlformats.org/officeDocument/2006/relationships/image" Target="../media/image15.jp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4.png"/><Relationship Id="rId5" Type="http://schemas.openxmlformats.org/officeDocument/2006/relationships/image" Target="../media/image15.jp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jpg"/><Relationship Id="rId5" Type="http://schemas.openxmlformats.org/officeDocument/2006/relationships/image" Target="../media/image99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jpg"/><Relationship Id="rId5" Type="http://schemas.openxmlformats.org/officeDocument/2006/relationships/image" Target="../media/image99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comments" Target="../comments/comment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comments" Target="../comments/comment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comments" Target="../comments/comment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comments" Target="../comments/comment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comments" Target="../comments/comment1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comments" Target="../comments/comment1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comments" Target="../comments/comment1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comments" Target="../comments/comment1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comments" Target="../comments/comment1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552" y="437271"/>
            <a:ext cx="10049101" cy="1787314"/>
          </a:xfrm>
        </p:spPr>
        <p:txBody>
          <a:bodyPr/>
          <a:lstStyle/>
          <a:p>
            <a:r>
              <a:rPr lang="en-US" altLang="zh-CN" b="1" dirty="0" smtClean="0"/>
              <a:t>Deep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Learning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Open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Domain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Generation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0106" y="4557712"/>
            <a:ext cx="4399547" cy="146785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 smtClean="0"/>
              <a:t>Jiwei Li </a:t>
            </a:r>
          </a:p>
          <a:p>
            <a:pPr algn="l"/>
            <a:r>
              <a:rPr lang="en-US" dirty="0" smtClean="0"/>
              <a:t>Computer Science Department</a:t>
            </a:r>
          </a:p>
          <a:p>
            <a:pPr algn="l"/>
            <a:r>
              <a:rPr lang="en-US" dirty="0" smtClean="0"/>
              <a:t>Stanford </a:t>
            </a:r>
            <a:r>
              <a:rPr lang="en-US" dirty="0" smtClean="0"/>
              <a:t>University</a:t>
            </a:r>
          </a:p>
          <a:p>
            <a:pPr algn="l"/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10,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9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96435"/>
            <a:ext cx="1828799" cy="18165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2870" y="470645"/>
            <a:ext cx="7095566" cy="83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Does </a:t>
            </a:r>
            <a:r>
              <a:rPr lang="en-US" b="1" dirty="0"/>
              <a:t>S</a:t>
            </a:r>
            <a:r>
              <a:rPr lang="en-US" b="1" dirty="0" smtClean="0"/>
              <a:t>iri really understand language 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1" y="2199341"/>
            <a:ext cx="11049000" cy="3898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22059" y="6098241"/>
            <a:ext cx="43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Bill </a:t>
            </a:r>
            <a:r>
              <a:rPr lang="en-US" dirty="0" err="1" smtClean="0"/>
              <a:t>MacCartney’s</a:t>
            </a:r>
            <a:r>
              <a:rPr lang="en-US" dirty="0" smtClean="0"/>
              <a:t> slides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76919" y="5150223"/>
            <a:ext cx="8458200" cy="1492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150283" y="4859285"/>
            <a:ext cx="3902222" cy="2080538"/>
            <a:chOff x="5466602" y="359994"/>
            <a:chExt cx="4629238" cy="2618964"/>
          </a:xfrm>
        </p:grpSpPr>
        <p:sp>
          <p:nvSpPr>
            <p:cNvPr id="74" name="Rectangle 73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Persona</a:t>
              </a:r>
              <a:r>
                <a:rPr lang="en-US" sz="1600" b="1" dirty="0" smtClean="0"/>
                <a:t> </a:t>
              </a:r>
              <a:r>
                <a:rPr lang="en-US" sz="1600" dirty="0" smtClean="0"/>
                <a:t>embeddings (70k)</a:t>
              </a:r>
              <a:endParaRPr lang="en-US" sz="1600" dirty="0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76" name="Rectangle 75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sz="2000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7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 rot="16200000">
            <a:off x="1336209" y="5840366"/>
            <a:ext cx="1913531" cy="285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Persona</a:t>
            </a:r>
            <a:r>
              <a:rPr lang="en-US" sz="1600" b="1" dirty="0" smtClean="0"/>
              <a:t> </a:t>
            </a:r>
            <a:r>
              <a:rPr lang="en-US" sz="1600" dirty="0" smtClean="0"/>
              <a:t>embeddings (70k)</a:t>
            </a:r>
            <a:endParaRPr lang="en-US" sz="1600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35" y="5722320"/>
            <a:ext cx="844885" cy="76481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92" y="4859285"/>
            <a:ext cx="852169" cy="75833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44" y="4958119"/>
            <a:ext cx="859452" cy="77129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053" y="5768978"/>
            <a:ext cx="859452" cy="77129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28" y="6117765"/>
            <a:ext cx="852169" cy="65463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5507780" y="5324216"/>
            <a:ext cx="511044" cy="29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Palatino Linotype" panose="02040502050505030304" pitchFamily="18" charset="0"/>
              </a:rPr>
              <a:t>Bob</a:t>
            </a:r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sz="2000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6298781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6411237" y="3832576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6391046" y="3475308"/>
            <a:ext cx="494907" cy="84842"/>
            <a:chOff x="2375398" y="5125821"/>
            <a:chExt cx="494907" cy="84842"/>
          </a:xfrm>
        </p:grpSpPr>
        <p:sp>
          <p:nvSpPr>
            <p:cNvPr id="103" name="Oval 1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099794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192059" y="2467413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18916" y="3378347"/>
            <a:ext cx="662700" cy="831657"/>
            <a:chOff x="11013979" y="5411937"/>
            <a:chExt cx="662700" cy="831657"/>
          </a:xfrm>
        </p:grpSpPr>
        <p:sp>
          <p:nvSpPr>
            <p:cNvPr id="116" name="Rectangle 115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sz="2000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7191490" y="1546080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uk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7422805" y="187991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114632" y="2505159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6629317" y="2660975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7430330" y="2660975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4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 rot="16200000">
            <a:off x="1336209" y="5840366"/>
            <a:ext cx="1913531" cy="285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Persona</a:t>
            </a:r>
            <a:r>
              <a:rPr lang="en-US" sz="1600" b="1" dirty="0" smtClean="0"/>
              <a:t> </a:t>
            </a:r>
            <a:r>
              <a:rPr lang="en-US" sz="1600" dirty="0" smtClean="0"/>
              <a:t>embeddings (70k)</a:t>
            </a:r>
            <a:endParaRPr lang="en-US" sz="1600" dirty="0"/>
          </a:p>
        </p:txBody>
      </p:sp>
      <p:grpSp>
        <p:nvGrpSpPr>
          <p:cNvPr id="75" name="Group 74"/>
          <p:cNvGrpSpPr/>
          <p:nvPr/>
        </p:nvGrpSpPr>
        <p:grpSpPr>
          <a:xfrm>
            <a:off x="2947135" y="4859285"/>
            <a:ext cx="3105370" cy="1913110"/>
            <a:chOff x="7206043" y="1221283"/>
            <a:chExt cx="4061053" cy="2811450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043" y="2489574"/>
              <a:ext cx="1104900" cy="112395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98" y="1221283"/>
              <a:ext cx="1114425" cy="111442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540" y="1366527"/>
              <a:ext cx="1123950" cy="113347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3146" y="2558141"/>
              <a:ext cx="1123950" cy="1133474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8910" y="3070708"/>
              <a:ext cx="1114425" cy="962025"/>
            </a:xfrm>
            <a:prstGeom prst="rect">
              <a:avLst/>
            </a:prstGeom>
          </p:spPr>
        </p:pic>
      </p:grpSp>
      <p:sp>
        <p:nvSpPr>
          <p:cNvPr id="76" name="Rectangle 75"/>
          <p:cNvSpPr/>
          <p:nvPr/>
        </p:nvSpPr>
        <p:spPr>
          <a:xfrm>
            <a:off x="5507780" y="5324216"/>
            <a:ext cx="511044" cy="29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Palatino Linotype" panose="02040502050505030304" pitchFamily="18" charset="0"/>
              </a:rPr>
              <a:t>Bob</a:t>
            </a:r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sz="2000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6298781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6411237" y="3832576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6391046" y="3475308"/>
            <a:ext cx="494907" cy="84842"/>
            <a:chOff x="2375398" y="5125821"/>
            <a:chExt cx="494907" cy="84842"/>
          </a:xfrm>
        </p:grpSpPr>
        <p:sp>
          <p:nvSpPr>
            <p:cNvPr id="103" name="Oval 1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099794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192059" y="2467413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18916" y="3378347"/>
            <a:ext cx="662700" cy="831657"/>
            <a:chOff x="11013979" y="5411937"/>
            <a:chExt cx="662700" cy="831657"/>
          </a:xfrm>
        </p:grpSpPr>
        <p:sp>
          <p:nvSpPr>
            <p:cNvPr id="116" name="Rectangle 115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sz="2000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7191490" y="1546080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uk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7422805" y="187991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114632" y="2505159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6629317" y="2660975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7430330" y="2660975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7925269" y="33760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005665" y="3848294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Palatino Linotype" panose="02040502050505030304" pitchFamily="18" charset="0"/>
              </a:rPr>
              <a:t>uk</a:t>
            </a:r>
            <a:endParaRPr lang="en-US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8017534" y="3491026"/>
            <a:ext cx="494907" cy="84842"/>
            <a:chOff x="2375398" y="5125821"/>
            <a:chExt cx="494907" cy="84842"/>
          </a:xfrm>
        </p:grpSpPr>
        <p:sp>
          <p:nvSpPr>
            <p:cNvPr id="131" name="Oval 1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8714705" y="235656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8806970" y="2471556"/>
            <a:ext cx="494907" cy="84842"/>
            <a:chOff x="2375398" y="5125821"/>
            <a:chExt cx="494907" cy="84842"/>
          </a:xfrm>
        </p:grpSpPr>
        <p:sp>
          <p:nvSpPr>
            <p:cNvPr id="137" name="Oval 1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745404" y="3394065"/>
            <a:ext cx="662700" cy="831657"/>
            <a:chOff x="11013979" y="5411937"/>
            <a:chExt cx="662700" cy="831657"/>
          </a:xfrm>
        </p:grpSpPr>
        <p:sp>
          <p:nvSpPr>
            <p:cNvPr id="142" name="Rectangle 141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sz="2000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49" name="Rectangle 148"/>
          <p:cNvSpPr/>
          <p:nvPr/>
        </p:nvSpPr>
        <p:spPr>
          <a:xfrm>
            <a:off x="8923718" y="15023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9044905" y="1871693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7811626" y="2508125"/>
            <a:ext cx="903079" cy="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8255805" y="2665118"/>
            <a:ext cx="789436" cy="710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 flipV="1">
            <a:off x="9045241" y="2665118"/>
            <a:ext cx="32328" cy="728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67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150283" y="4831989"/>
            <a:ext cx="3902222" cy="2080538"/>
            <a:chOff x="5466602" y="359994"/>
            <a:chExt cx="4629238" cy="2618964"/>
          </a:xfrm>
        </p:grpSpPr>
        <p:sp>
          <p:nvSpPr>
            <p:cNvPr id="74" name="Rectangle 73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Persona</a:t>
              </a:r>
              <a:r>
                <a:rPr lang="en-US" sz="1600" b="1" dirty="0" smtClean="0"/>
                <a:t> </a:t>
              </a:r>
              <a:r>
                <a:rPr lang="en-US" sz="1600" dirty="0" smtClean="0"/>
                <a:t>embeddings (70k)</a:t>
              </a:r>
              <a:endParaRPr lang="en-US" sz="1600" dirty="0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76" name="Rectangle 75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sz="2000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56445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6298781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6411237" y="3832576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6391046" y="3475308"/>
            <a:ext cx="494907" cy="84842"/>
            <a:chOff x="2375398" y="5125821"/>
            <a:chExt cx="494907" cy="84842"/>
          </a:xfrm>
        </p:grpSpPr>
        <p:sp>
          <p:nvSpPr>
            <p:cNvPr id="103" name="Oval 1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099794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192059" y="2467413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18916" y="3378347"/>
            <a:ext cx="662700" cy="831657"/>
            <a:chOff x="11013979" y="5411937"/>
            <a:chExt cx="662700" cy="831657"/>
          </a:xfrm>
        </p:grpSpPr>
        <p:sp>
          <p:nvSpPr>
            <p:cNvPr id="116" name="Rectangle 115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sz="2000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7191490" y="1546080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uk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7422805" y="187991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114632" y="2505159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6629317" y="2660975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7430330" y="2660975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7925269" y="33760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005665" y="3848294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Palatino Linotype" panose="02040502050505030304" pitchFamily="18" charset="0"/>
              </a:rPr>
              <a:t>uk</a:t>
            </a:r>
            <a:endParaRPr lang="en-US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8017534" y="3491026"/>
            <a:ext cx="494907" cy="84842"/>
            <a:chOff x="2375398" y="5125821"/>
            <a:chExt cx="494907" cy="84842"/>
          </a:xfrm>
        </p:grpSpPr>
        <p:sp>
          <p:nvSpPr>
            <p:cNvPr id="131" name="Oval 1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8714705" y="235656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8806970" y="2471556"/>
            <a:ext cx="494907" cy="84842"/>
            <a:chOff x="2375398" y="5125821"/>
            <a:chExt cx="494907" cy="84842"/>
          </a:xfrm>
        </p:grpSpPr>
        <p:sp>
          <p:nvSpPr>
            <p:cNvPr id="137" name="Oval 1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745404" y="3394065"/>
            <a:ext cx="662700" cy="831657"/>
            <a:chOff x="11013979" y="5411937"/>
            <a:chExt cx="662700" cy="831657"/>
          </a:xfrm>
        </p:grpSpPr>
        <p:sp>
          <p:nvSpPr>
            <p:cNvPr id="142" name="Rectangle 141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sz="2000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49" name="Rectangle 148"/>
          <p:cNvSpPr/>
          <p:nvPr/>
        </p:nvSpPr>
        <p:spPr>
          <a:xfrm>
            <a:off x="8923718" y="15023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9044905" y="1871693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7811626" y="2508125"/>
            <a:ext cx="903079" cy="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8255805" y="2665118"/>
            <a:ext cx="789436" cy="710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 flipV="1">
            <a:off x="9045241" y="2665118"/>
            <a:ext cx="32328" cy="728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9626199" y="339810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9853530" y="385878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9718464" y="3513096"/>
            <a:ext cx="494907" cy="84842"/>
            <a:chOff x="2375398" y="5125821"/>
            <a:chExt cx="494907" cy="84842"/>
          </a:xfrm>
        </p:grpSpPr>
        <p:sp>
          <p:nvSpPr>
            <p:cNvPr id="157" name="Oval 15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10427212" y="239021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10519477" y="2505201"/>
            <a:ext cx="494907" cy="84842"/>
            <a:chOff x="2375398" y="5125821"/>
            <a:chExt cx="494907" cy="84842"/>
          </a:xfrm>
        </p:grpSpPr>
        <p:sp>
          <p:nvSpPr>
            <p:cNvPr id="163" name="Oval 16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10446334" y="3416135"/>
            <a:ext cx="662700" cy="831657"/>
            <a:chOff x="11013979" y="5411937"/>
            <a:chExt cx="662700" cy="831657"/>
          </a:xfrm>
        </p:grpSpPr>
        <p:sp>
          <p:nvSpPr>
            <p:cNvPr id="168" name="Rectangle 167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sz="2000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75" name="Rectangle 174"/>
          <p:cNvSpPr/>
          <p:nvPr/>
        </p:nvSpPr>
        <p:spPr>
          <a:xfrm>
            <a:off x="10409874" y="158823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76" name="Straight Arrow Connector 175"/>
          <p:cNvCxnSpPr/>
          <p:nvPr/>
        </p:nvCxnSpPr>
        <p:spPr>
          <a:xfrm flipH="1" flipV="1">
            <a:off x="10738650" y="195756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9405297" y="2532912"/>
            <a:ext cx="1021915" cy="11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9956735" y="2698763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10757748" y="2698763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>
            <a:off x="6646640" y="4721284"/>
            <a:ext cx="3725428" cy="2002071"/>
            <a:chOff x="819835" y="1120582"/>
            <a:chExt cx="4299506" cy="3107644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35" y="1120582"/>
              <a:ext cx="4116084" cy="3107644"/>
            </a:xfrm>
            <a:prstGeom prst="rect">
              <a:avLst/>
            </a:prstGeom>
          </p:spPr>
        </p:pic>
        <p:sp>
          <p:nvSpPr>
            <p:cNvPr id="182" name="Rectangle 181"/>
            <p:cNvSpPr/>
            <p:nvPr/>
          </p:nvSpPr>
          <p:spPr>
            <a:xfrm rot="16200000">
              <a:off x="3714469" y="2489738"/>
              <a:ext cx="2440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Word embeddings (50k)</a:t>
              </a:r>
              <a:endParaRPr lang="en-US" dirty="0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465556" y="1577612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70C0"/>
                  </a:solidFill>
                  <a:latin typeface="Palatino Linotype" panose="02040502050505030304" pitchFamily="18" charset="0"/>
                </a:rPr>
                <a:t>uk</a:t>
              </a:r>
              <a:endParaRPr lang="en-US" b="1" dirty="0">
                <a:solidFill>
                  <a:srgbClr val="0070C0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428057" y="1655133"/>
              <a:ext cx="9156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</a:t>
              </a:r>
              <a:r>
                <a:rPr lang="en-US" dirty="0" smtClean="0">
                  <a:latin typeface="Palatino Linotype" panose="02040502050505030304" pitchFamily="18" charset="0"/>
                </a:rPr>
                <a:t>ondon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808399" y="1979868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sydney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295493" y="2012993"/>
              <a:ext cx="705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great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729956" y="2275999"/>
              <a:ext cx="7072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good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526349" y="3198310"/>
              <a:ext cx="6014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stay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203441" y="2788634"/>
              <a:ext cx="555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live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885875" y="2733862"/>
              <a:ext cx="683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okay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149137" y="2778344"/>
              <a:ext cx="9451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monday</a:t>
              </a:r>
              <a:endParaRPr lang="en-US" dirty="0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730611" y="3061145"/>
              <a:ext cx="921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tuesday</a:t>
              </a:r>
              <a:endParaRPr lang="en-US" dirty="0"/>
            </a:p>
          </p:txBody>
        </p:sp>
      </p:grpSp>
      <p:cxnSp>
        <p:nvCxnSpPr>
          <p:cNvPr id="5" name="Straight Arrow Connector 4"/>
          <p:cNvCxnSpPr>
            <a:stCxn id="183" idx="0"/>
            <a:endCxn id="129" idx="2"/>
          </p:cNvCxnSpPr>
          <p:nvPr/>
        </p:nvCxnSpPr>
        <p:spPr>
          <a:xfrm flipH="1" flipV="1">
            <a:off x="8239063" y="4217626"/>
            <a:ext cx="35792" cy="7980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71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35" y="5347434"/>
            <a:ext cx="859452" cy="771297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10" y="5347435"/>
            <a:ext cx="859452" cy="7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109" name="Rectangle 108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1" name="Oval 110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2" name="Oval 111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3" name="Oval 112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5" name="Oval 11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6" name="Oval 11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7" name="Oval 11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8" name="Oval 11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Rectangle 118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0" name="Oval 119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1" name="Oval 120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Oval 121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Oval 122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442483" y="3536829"/>
            <a:ext cx="324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tanh</a:t>
            </a:r>
            <a:r>
              <a:rPr lang="en-US" sz="2400" dirty="0" smtClean="0"/>
              <a:t>(W*                        )</a:t>
            </a:r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8704107" y="3623497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8" name="Oval 127"/>
          <p:cNvSpPr/>
          <p:nvPr/>
        </p:nvSpPr>
        <p:spPr>
          <a:xfrm>
            <a:off x="8778191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Oval 128"/>
          <p:cNvSpPr/>
          <p:nvPr/>
        </p:nvSpPr>
        <p:spPr>
          <a:xfrm>
            <a:off x="8914879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0" name="Oval 129"/>
          <p:cNvSpPr/>
          <p:nvPr/>
        </p:nvSpPr>
        <p:spPr>
          <a:xfrm>
            <a:off x="9051567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1" name="Oval 130"/>
          <p:cNvSpPr/>
          <p:nvPr/>
        </p:nvSpPr>
        <p:spPr>
          <a:xfrm>
            <a:off x="9188256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32" name="Group 131"/>
          <p:cNvGrpSpPr/>
          <p:nvPr/>
        </p:nvGrpSpPr>
        <p:grpSpPr>
          <a:xfrm>
            <a:off x="9487065" y="3621334"/>
            <a:ext cx="661071" cy="307731"/>
            <a:chOff x="10932478" y="5411937"/>
            <a:chExt cx="661071" cy="307731"/>
          </a:xfrm>
        </p:grpSpPr>
        <p:sp>
          <p:nvSpPr>
            <p:cNvPr id="133" name="Rectangle 132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5" name="Oval 134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6" name="Oval 135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7" name="Oval 136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01630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68" name="Rectangle 6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0" name="Oval 6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Oval 7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2" name="Oval 7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5" name="Oval 7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Oval 7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Oval 7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Oval 7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tangle 79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Oval 80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Oval 81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Oval 82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Oval 83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Arrow Connector 3"/>
          <p:cNvCxnSpPr>
            <a:stCxn id="74" idx="0"/>
            <a:endCxn id="80" idx="2"/>
          </p:cNvCxnSpPr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68" idx="0"/>
            <a:endCxn id="80" idx="2"/>
          </p:cNvCxnSpPr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42483" y="3536829"/>
            <a:ext cx="324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tanh</a:t>
            </a:r>
            <a:r>
              <a:rPr lang="en-US" sz="2400" dirty="0" smtClean="0"/>
              <a:t>(W*                        )</a:t>
            </a:r>
            <a:endParaRPr lang="en-US" sz="2400" dirty="0"/>
          </a:p>
        </p:txBody>
      </p:sp>
      <p:sp>
        <p:nvSpPr>
          <p:cNvPr id="95" name="Rectangle 94"/>
          <p:cNvSpPr/>
          <p:nvPr/>
        </p:nvSpPr>
        <p:spPr>
          <a:xfrm>
            <a:off x="8704107" y="3623497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6" name="Oval 95"/>
          <p:cNvSpPr/>
          <p:nvPr/>
        </p:nvSpPr>
        <p:spPr>
          <a:xfrm>
            <a:off x="8778191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Oval 96"/>
          <p:cNvSpPr/>
          <p:nvPr/>
        </p:nvSpPr>
        <p:spPr>
          <a:xfrm>
            <a:off x="8914879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9051567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9" name="Oval 98"/>
          <p:cNvSpPr/>
          <p:nvPr/>
        </p:nvSpPr>
        <p:spPr>
          <a:xfrm>
            <a:off x="9188256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00" name="Group 99"/>
          <p:cNvGrpSpPr/>
          <p:nvPr/>
        </p:nvGrpSpPr>
        <p:grpSpPr>
          <a:xfrm>
            <a:off x="9487065" y="3621334"/>
            <a:ext cx="661071" cy="307731"/>
            <a:chOff x="10932478" y="5411937"/>
            <a:chExt cx="661071" cy="307731"/>
          </a:xfrm>
        </p:grpSpPr>
        <p:sp>
          <p:nvSpPr>
            <p:cNvPr id="101" name="Rectangle 100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3" name="Oval 102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106" name="Straight Arrow Connector 105"/>
          <p:cNvCxnSpPr/>
          <p:nvPr/>
        </p:nvCxnSpPr>
        <p:spPr>
          <a:xfrm flipV="1">
            <a:off x="5221604" y="182921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051769" y="1195345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604456" y="27073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5589474" y="3179579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5696721" y="2822311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6434964" y="165924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6501936" y="1764647"/>
            <a:ext cx="494907" cy="84842"/>
            <a:chOff x="2375398" y="5125821"/>
            <a:chExt cx="494907" cy="84842"/>
          </a:xfrm>
        </p:grpSpPr>
        <p:sp>
          <p:nvSpPr>
            <p:cNvPr id="126" name="Oval 12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6528015" y="816124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6775312" y="1185456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0" idx="0"/>
            <a:endCxn id="124" idx="2"/>
          </p:cNvCxnSpPr>
          <p:nvPr/>
        </p:nvCxnSpPr>
        <p:spPr>
          <a:xfrm flipH="1" flipV="1">
            <a:off x="6765500" y="1967792"/>
            <a:ext cx="17100" cy="7478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8" idx="0"/>
          </p:cNvCxnSpPr>
          <p:nvPr/>
        </p:nvCxnSpPr>
        <p:spPr>
          <a:xfrm flipV="1">
            <a:off x="5934992" y="2015517"/>
            <a:ext cx="778293" cy="6918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68" name="Rectangle 6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0" name="Oval 6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Oval 7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2" name="Oval 7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5" name="Oval 7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Oval 7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Oval 7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Oval 7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tangle 79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Oval 80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Oval 81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Oval 82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Oval 83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Arrow Connector 3"/>
          <p:cNvCxnSpPr>
            <a:stCxn id="74" idx="0"/>
            <a:endCxn id="80" idx="2"/>
          </p:cNvCxnSpPr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68" idx="0"/>
            <a:endCxn id="80" idx="2"/>
          </p:cNvCxnSpPr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42483" y="3536829"/>
            <a:ext cx="324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tanh</a:t>
            </a:r>
            <a:r>
              <a:rPr lang="en-US" sz="2400" dirty="0" smtClean="0"/>
              <a:t>(W*                        )</a:t>
            </a:r>
            <a:endParaRPr lang="en-US" sz="2400" dirty="0"/>
          </a:p>
        </p:txBody>
      </p:sp>
      <p:sp>
        <p:nvSpPr>
          <p:cNvPr id="95" name="Rectangle 94"/>
          <p:cNvSpPr/>
          <p:nvPr/>
        </p:nvSpPr>
        <p:spPr>
          <a:xfrm>
            <a:off x="8704107" y="3623497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6" name="Oval 95"/>
          <p:cNvSpPr/>
          <p:nvPr/>
        </p:nvSpPr>
        <p:spPr>
          <a:xfrm>
            <a:off x="8778191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Oval 96"/>
          <p:cNvSpPr/>
          <p:nvPr/>
        </p:nvSpPr>
        <p:spPr>
          <a:xfrm>
            <a:off x="8914879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9051567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9" name="Oval 98"/>
          <p:cNvSpPr/>
          <p:nvPr/>
        </p:nvSpPr>
        <p:spPr>
          <a:xfrm>
            <a:off x="9188256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00" name="Group 99"/>
          <p:cNvGrpSpPr/>
          <p:nvPr/>
        </p:nvGrpSpPr>
        <p:grpSpPr>
          <a:xfrm>
            <a:off x="9487065" y="3621334"/>
            <a:ext cx="661071" cy="307731"/>
            <a:chOff x="10932478" y="5411937"/>
            <a:chExt cx="661071" cy="307731"/>
          </a:xfrm>
        </p:grpSpPr>
        <p:sp>
          <p:nvSpPr>
            <p:cNvPr id="101" name="Rectangle 100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3" name="Oval 102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106" name="Straight Arrow Connector 105"/>
          <p:cNvCxnSpPr/>
          <p:nvPr/>
        </p:nvCxnSpPr>
        <p:spPr>
          <a:xfrm flipV="1">
            <a:off x="5221604" y="182921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051769" y="1195345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604456" y="27073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5589474" y="3179579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5696721" y="2822311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6434964" y="165924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6501936" y="1764647"/>
            <a:ext cx="494907" cy="84842"/>
            <a:chOff x="2375398" y="5125821"/>
            <a:chExt cx="494907" cy="84842"/>
          </a:xfrm>
        </p:grpSpPr>
        <p:sp>
          <p:nvSpPr>
            <p:cNvPr id="126" name="Oval 12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6528015" y="816124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6775312" y="1185456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0" idx="0"/>
            <a:endCxn id="124" idx="2"/>
          </p:cNvCxnSpPr>
          <p:nvPr/>
        </p:nvCxnSpPr>
        <p:spPr>
          <a:xfrm flipH="1" flipV="1">
            <a:off x="6765500" y="1967792"/>
            <a:ext cx="17100" cy="7478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8" idx="0"/>
          </p:cNvCxnSpPr>
          <p:nvPr/>
        </p:nvCxnSpPr>
        <p:spPr>
          <a:xfrm flipV="1">
            <a:off x="5934992" y="2015517"/>
            <a:ext cx="778293" cy="6918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323204" y="270027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7435660" y="317253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7415469" y="2815264"/>
            <a:ext cx="494907" cy="84842"/>
            <a:chOff x="2375398" y="5125821"/>
            <a:chExt cx="494907" cy="84842"/>
          </a:xfrm>
        </p:grpSpPr>
        <p:sp>
          <p:nvSpPr>
            <p:cNvPr id="118" name="Oval 11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8124217" y="169237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8216482" y="1807369"/>
            <a:ext cx="494907" cy="84842"/>
            <a:chOff x="2375398" y="5125821"/>
            <a:chExt cx="494907" cy="84842"/>
          </a:xfrm>
        </p:grpSpPr>
        <p:sp>
          <p:nvSpPr>
            <p:cNvPr id="130" name="Oval 12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8215913" y="886036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uk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45" name="Straight Arrow Connector 144"/>
          <p:cNvCxnSpPr/>
          <p:nvPr/>
        </p:nvCxnSpPr>
        <p:spPr>
          <a:xfrm flipH="1" flipV="1">
            <a:off x="8447228" y="1219869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7139055" y="1845115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7653740" y="2000931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8454753" y="2000931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8219536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0" name="Oval 149"/>
          <p:cNvSpPr/>
          <p:nvPr/>
        </p:nvSpPr>
        <p:spPr>
          <a:xfrm>
            <a:off x="8301648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/>
          <p:cNvSpPr/>
          <p:nvPr/>
        </p:nvSpPr>
        <p:spPr>
          <a:xfrm>
            <a:off x="843833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/>
          <p:cNvSpPr/>
          <p:nvPr/>
        </p:nvSpPr>
        <p:spPr>
          <a:xfrm>
            <a:off x="8601328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Oval 152"/>
          <p:cNvSpPr/>
          <p:nvPr/>
        </p:nvSpPr>
        <p:spPr>
          <a:xfrm>
            <a:off x="8738017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899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68" name="Rectangle 6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0" name="Oval 6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Oval 7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2" name="Oval 7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5" name="Oval 7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Oval 7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Oval 7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Oval 7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tangle 79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Oval 80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Oval 81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Oval 82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Oval 83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Arrow Connector 3"/>
          <p:cNvCxnSpPr>
            <a:stCxn id="74" idx="0"/>
            <a:endCxn id="80" idx="2"/>
          </p:cNvCxnSpPr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68" idx="0"/>
            <a:endCxn id="80" idx="2"/>
          </p:cNvCxnSpPr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221604" y="182921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051769" y="1195345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604456" y="27073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5589474" y="3179579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5696721" y="2822311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6434964" y="165924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6501936" y="1764647"/>
            <a:ext cx="494907" cy="84842"/>
            <a:chOff x="2375398" y="5125821"/>
            <a:chExt cx="494907" cy="84842"/>
          </a:xfrm>
        </p:grpSpPr>
        <p:sp>
          <p:nvSpPr>
            <p:cNvPr id="126" name="Oval 12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6528015" y="816124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6775312" y="1185456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0" idx="0"/>
            <a:endCxn id="124" idx="2"/>
          </p:cNvCxnSpPr>
          <p:nvPr/>
        </p:nvCxnSpPr>
        <p:spPr>
          <a:xfrm flipH="1" flipV="1">
            <a:off x="6765500" y="1967792"/>
            <a:ext cx="17100" cy="7478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8" idx="0"/>
          </p:cNvCxnSpPr>
          <p:nvPr/>
        </p:nvCxnSpPr>
        <p:spPr>
          <a:xfrm flipV="1">
            <a:off x="5934992" y="2015517"/>
            <a:ext cx="778293" cy="6918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323204" y="270027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7435660" y="317253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7415469" y="2815264"/>
            <a:ext cx="494907" cy="84842"/>
            <a:chOff x="2375398" y="5125821"/>
            <a:chExt cx="494907" cy="84842"/>
          </a:xfrm>
        </p:grpSpPr>
        <p:sp>
          <p:nvSpPr>
            <p:cNvPr id="118" name="Oval 11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8124217" y="169237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8216482" y="1807369"/>
            <a:ext cx="494907" cy="84842"/>
            <a:chOff x="2375398" y="5125821"/>
            <a:chExt cx="494907" cy="84842"/>
          </a:xfrm>
        </p:grpSpPr>
        <p:sp>
          <p:nvSpPr>
            <p:cNvPr id="130" name="Oval 12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8215913" y="886036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uk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45" name="Straight Arrow Connector 144"/>
          <p:cNvCxnSpPr/>
          <p:nvPr/>
        </p:nvCxnSpPr>
        <p:spPr>
          <a:xfrm flipH="1" flipV="1">
            <a:off x="8447228" y="1219869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7139055" y="1845115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7653740" y="2000931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8454753" y="2000931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8219536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0" name="Oval 149"/>
          <p:cNvSpPr/>
          <p:nvPr/>
        </p:nvSpPr>
        <p:spPr>
          <a:xfrm>
            <a:off x="8301648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/>
          <p:cNvSpPr/>
          <p:nvPr/>
        </p:nvSpPr>
        <p:spPr>
          <a:xfrm>
            <a:off x="843833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/>
          <p:cNvSpPr/>
          <p:nvPr/>
        </p:nvSpPr>
        <p:spPr>
          <a:xfrm>
            <a:off x="8601328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Oval 152"/>
          <p:cNvSpPr/>
          <p:nvPr/>
        </p:nvSpPr>
        <p:spPr>
          <a:xfrm>
            <a:off x="8738017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7" name="Rectangle 136"/>
          <p:cNvSpPr/>
          <p:nvPr/>
        </p:nvSpPr>
        <p:spPr>
          <a:xfrm>
            <a:off x="9082497" y="273240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9162893" y="3204667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uk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9174762" y="2847399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4" name="Rectangle 153"/>
          <p:cNvSpPr/>
          <p:nvPr/>
        </p:nvSpPr>
        <p:spPr>
          <a:xfrm>
            <a:off x="9737463" y="17263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5" name="Group 154"/>
          <p:cNvGrpSpPr/>
          <p:nvPr/>
        </p:nvGrpSpPr>
        <p:grpSpPr>
          <a:xfrm>
            <a:off x="9829728" y="1841376"/>
            <a:ext cx="494907" cy="84842"/>
            <a:chOff x="2375398" y="5125821"/>
            <a:chExt cx="494907" cy="84842"/>
          </a:xfrm>
        </p:grpSpPr>
        <p:sp>
          <p:nvSpPr>
            <p:cNvPr id="156" name="Oval 1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Rectangle 167"/>
          <p:cNvSpPr/>
          <p:nvPr/>
        </p:nvSpPr>
        <p:spPr>
          <a:xfrm>
            <a:off x="9946476" y="8721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 flipH="1" flipV="1">
            <a:off x="10067663" y="1241513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8834384" y="1877945"/>
            <a:ext cx="903079" cy="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V="1">
            <a:off x="9278563" y="2034938"/>
            <a:ext cx="789436" cy="710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 flipV="1">
            <a:off x="10067999" y="2034938"/>
            <a:ext cx="32328" cy="728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9909257" y="2760826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74" name="Oval 173"/>
          <p:cNvSpPr/>
          <p:nvPr/>
        </p:nvSpPr>
        <p:spPr>
          <a:xfrm>
            <a:off x="9991369" y="2888443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5" name="Oval 174"/>
          <p:cNvSpPr/>
          <p:nvPr/>
        </p:nvSpPr>
        <p:spPr>
          <a:xfrm>
            <a:off x="10128057" y="2888443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6" name="Oval 175"/>
          <p:cNvSpPr/>
          <p:nvPr/>
        </p:nvSpPr>
        <p:spPr>
          <a:xfrm>
            <a:off x="10291049" y="2887439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7" name="Oval 176"/>
          <p:cNvSpPr/>
          <p:nvPr/>
        </p:nvSpPr>
        <p:spPr>
          <a:xfrm>
            <a:off x="10427738" y="2887439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771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 (No cherry-picking)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96435"/>
            <a:ext cx="1828799" cy="18165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2870" y="470645"/>
            <a:ext cx="7095566" cy="83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Does </a:t>
            </a:r>
            <a:r>
              <a:rPr lang="en-US" b="1" dirty="0"/>
              <a:t>S</a:t>
            </a:r>
            <a:r>
              <a:rPr lang="en-US" b="1" dirty="0" smtClean="0"/>
              <a:t>iri really understand language 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1" y="2199341"/>
            <a:ext cx="11049000" cy="3898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22059" y="6098241"/>
            <a:ext cx="43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Bill </a:t>
            </a:r>
            <a:r>
              <a:rPr lang="en-US" dirty="0" err="1" smtClean="0"/>
              <a:t>MacCartney’s</a:t>
            </a:r>
            <a:r>
              <a:rPr lang="en-US" dirty="0" smtClean="0"/>
              <a:t> slides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09682" y="5580529"/>
            <a:ext cx="8525437" cy="1062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 (No cherry-picking)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02835" y="2477685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16282" y="2926605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02354" y="3375525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2354" y="3819591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 (No cherry-picking)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80465" y="4736853"/>
            <a:ext cx="1290581" cy="278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76670" y="4294593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 (No cherry-picking)</a:t>
            </a:r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46" y="2030504"/>
            <a:ext cx="4493329" cy="3965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36305" y="5649197"/>
            <a:ext cx="779977" cy="278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36305" y="5170770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0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long-term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dialogue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92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16136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35740" y="1938612"/>
            <a:ext cx="10322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3200" dirty="0" smtClean="0"/>
              <a:t>How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with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generic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responses</a:t>
            </a:r>
            <a:r>
              <a:rPr lang="en-US" sz="3200" dirty="0" smtClean="0"/>
              <a:t> </a:t>
            </a:r>
          </a:p>
          <a:p>
            <a:pPr marL="457200" indent="-457200">
              <a:buFontTx/>
              <a:buAutoNum type="arabicPeriod"/>
            </a:pPr>
            <a:r>
              <a:rPr lang="en-US" altLang="zh-CN" sz="3200" dirty="0"/>
              <a:t>Consider</a:t>
            </a:r>
            <a:r>
              <a:rPr lang="zh-CN" altLang="en-US" sz="3200" dirty="0"/>
              <a:t> </a:t>
            </a:r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context</a:t>
            </a:r>
            <a:r>
              <a:rPr lang="en-US" sz="3200" dirty="0"/>
              <a:t>                    </a:t>
            </a:r>
            <a:r>
              <a:rPr lang="en-US" sz="3200" dirty="0" smtClean="0"/>
              <a:t>                   </a:t>
            </a:r>
            <a:endParaRPr lang="en-US" sz="3200" dirty="0" smtClean="0"/>
          </a:p>
          <a:p>
            <a:pPr marL="457200" indent="-457200">
              <a:buAutoNum type="arabicPeriod"/>
            </a:pPr>
            <a:r>
              <a:rPr lang="en-US" sz="3200" dirty="0" smtClean="0"/>
              <a:t>How to </a:t>
            </a:r>
            <a:r>
              <a:rPr lang="en-US" altLang="zh-CN" sz="3200" dirty="0" smtClean="0"/>
              <a:t>preserve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Speaker Consistency </a:t>
            </a:r>
            <a:endParaRPr lang="en-US" sz="3200" dirty="0" smtClean="0"/>
          </a:p>
          <a:p>
            <a:pPr marL="457200" indent="-457200">
              <a:buAutoNum type="arabicPeriod"/>
            </a:pPr>
            <a:r>
              <a:rPr lang="en-US" altLang="zh-CN" sz="3200" dirty="0" smtClean="0">
                <a:solidFill>
                  <a:srgbClr val="C00000"/>
                </a:solidFill>
              </a:rPr>
              <a:t>How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to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foster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long-term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success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3200" dirty="0" smtClean="0"/>
              <a:t>What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good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rewards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dialogue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generation</a:t>
            </a:r>
          </a:p>
          <a:p>
            <a:pPr marL="457200" indent="-457200">
              <a:buAutoNum type="arabicPeriod"/>
            </a:pPr>
            <a:r>
              <a:rPr lang="en-US" altLang="zh-CN" sz="3200" dirty="0" smtClean="0"/>
              <a:t>Building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interactive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bots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2356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long-term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dialogue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 smtClean="0"/>
              <a:t>ull </a:t>
            </a:r>
            <a:r>
              <a:rPr lang="en-US" dirty="0"/>
              <a:t>and generic responses.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ull and generic responses.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67752" y="2460812"/>
            <a:ext cx="835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“I don’t know“ problem (</a:t>
            </a:r>
            <a:r>
              <a:rPr lang="en-US" sz="2000" dirty="0" err="1" smtClean="0"/>
              <a:t>Sordoni</a:t>
            </a:r>
            <a:r>
              <a:rPr lang="en-US" sz="2000" dirty="0" smtClean="0"/>
              <a:t> et al., 2015; </a:t>
            </a:r>
            <a:r>
              <a:rPr lang="en-US" sz="2000" dirty="0" err="1" smtClean="0"/>
              <a:t>Serban</a:t>
            </a:r>
            <a:r>
              <a:rPr lang="en-US" sz="2000" dirty="0" smtClean="0"/>
              <a:t> et al.,2015; )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 you love me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0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long-term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dialogue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 smtClean="0"/>
              <a:t>ull </a:t>
            </a:r>
            <a:r>
              <a:rPr lang="en-US" dirty="0"/>
              <a:t>and generic responses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Repetitive</a:t>
            </a:r>
            <a:r>
              <a:rPr lang="zh-CN" altLang="en-US" dirty="0" smtClean="0"/>
              <a:t> </a:t>
            </a:r>
            <a:r>
              <a:rPr lang="en-US" altLang="zh-CN" dirty="0"/>
              <a:t>responses</a:t>
            </a:r>
            <a:r>
              <a:rPr lang="en-US" altLang="zh-CN" dirty="0" smtClean="0"/>
              <a:t>.</a:t>
            </a:r>
            <a:r>
              <a:rPr lang="en-US" dirty="0" smtClean="0"/>
              <a:t> 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959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66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en-US" altLang="zh-CN" dirty="0" smtClean="0">
                <a:solidFill>
                  <a:schemeClr val="tx1"/>
                </a:solidFill>
              </a:rPr>
              <a:t>ou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085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96435"/>
            <a:ext cx="1828799" cy="18165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2870" y="470645"/>
            <a:ext cx="7095566" cy="83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Does </a:t>
            </a:r>
            <a:r>
              <a:rPr lang="en-US" b="1" dirty="0"/>
              <a:t>S</a:t>
            </a:r>
            <a:r>
              <a:rPr lang="en-US" b="1" dirty="0" smtClean="0"/>
              <a:t>iri really understand language 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1" y="2254910"/>
            <a:ext cx="11049000" cy="389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5313" y="6153810"/>
            <a:ext cx="611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Slid</a:t>
            </a:r>
            <a:r>
              <a:rPr lang="en-US" altLang="zh-CN" sz="2400" dirty="0" smtClean="0"/>
              <a:t>e</a:t>
            </a:r>
            <a:r>
              <a:rPr lang="en-US" sz="2400" dirty="0" smtClean="0"/>
              <a:t> Borrowed From Bill </a:t>
            </a:r>
            <a:r>
              <a:rPr lang="en-US" sz="2400" dirty="0" err="1" smtClean="0"/>
              <a:t>MacCartney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54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en-US" altLang="zh-CN" dirty="0" smtClean="0">
                <a:solidFill>
                  <a:schemeClr val="tx1"/>
                </a:solidFill>
              </a:rPr>
              <a:t>ou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53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en-US" altLang="zh-CN" dirty="0" smtClean="0">
                <a:solidFill>
                  <a:schemeClr val="tx1"/>
                </a:solidFill>
              </a:rPr>
              <a:t>ou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6030458" y="406108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en-US" altLang="zh-CN" dirty="0" smtClean="0">
                <a:solidFill>
                  <a:schemeClr val="tx1"/>
                </a:solidFill>
              </a:rPr>
              <a:t>ou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125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en-US" altLang="zh-CN" dirty="0" smtClean="0">
                <a:solidFill>
                  <a:schemeClr val="tx1"/>
                </a:solidFill>
              </a:rPr>
              <a:t>ou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6030458" y="406108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en-US" altLang="zh-CN" dirty="0" smtClean="0">
                <a:solidFill>
                  <a:schemeClr val="tx1"/>
                </a:solidFill>
              </a:rPr>
              <a:t>ou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1595437" y="4855527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17460" y="5194946"/>
            <a:ext cx="24204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8800" b="1" dirty="0" smtClean="0"/>
              <a:t>……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17736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6030458" y="406108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1595437" y="4855527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17460" y="5194946"/>
            <a:ext cx="24204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8800" b="1" dirty="0" smtClean="0"/>
              <a:t>……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0564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long-term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dialogue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 smtClean="0"/>
              <a:t>ull </a:t>
            </a:r>
            <a:r>
              <a:rPr lang="en-US" dirty="0"/>
              <a:t>and generic responses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epetitive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Short-sighted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conversation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decisions.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37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343" y="1377649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343" y="1377649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343" y="1377649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097346"/>
            <a:ext cx="1258984" cy="2159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6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41" y="469899"/>
            <a:ext cx="10611971" cy="5173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1632" y="5836024"/>
            <a:ext cx="43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Slide</a:t>
            </a:r>
            <a:r>
              <a:rPr lang="zh-CN" altLang="en-US" dirty="0" smtClean="0"/>
              <a:t> </a:t>
            </a:r>
            <a:r>
              <a:rPr lang="en-US" dirty="0" smtClean="0"/>
              <a:t>From Bill </a:t>
            </a:r>
            <a:r>
              <a:rPr lang="en-US" dirty="0" err="1" smtClean="0"/>
              <a:t>MacCartney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4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6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21643" y="2340244"/>
            <a:ext cx="2013489" cy="1072236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31865" y="1681418"/>
            <a:ext cx="184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Bad Action</a:t>
            </a:r>
            <a:endParaRPr lang="en-US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0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20514" y="3638446"/>
            <a:ext cx="4662321" cy="1042043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04153" y="5975950"/>
            <a:ext cx="184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Outcome</a:t>
            </a:r>
            <a:endParaRPr lang="en-US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20514" y="3638446"/>
            <a:ext cx="4662321" cy="1042043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33306" y="5951302"/>
            <a:ext cx="2887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Outcome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does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emerge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until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few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turns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later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Can reinforcement learning handle this?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8848165" y="4711483"/>
            <a:ext cx="13447" cy="126446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5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reinforcement learning handle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 for Reinforcement Learning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0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State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931" y="42671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78196" y="4382136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788288" y="325925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880553" y="3374241"/>
            <a:ext cx="494907" cy="84842"/>
            <a:chOff x="2375398" y="5125821"/>
            <a:chExt cx="494907" cy="84842"/>
          </a:xfrm>
        </p:grpSpPr>
        <p:sp>
          <p:nvSpPr>
            <p:cNvPr id="13" name="Oval 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793794" y="42693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886059" y="4384362"/>
            <a:ext cx="494907" cy="84842"/>
            <a:chOff x="2375398" y="5125821"/>
            <a:chExt cx="494907" cy="84842"/>
          </a:xfrm>
        </p:grpSpPr>
        <p:sp>
          <p:nvSpPr>
            <p:cNvPr id="21" name="Oval 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767145" y="42606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59410" y="4375676"/>
            <a:ext cx="494907" cy="84842"/>
            <a:chOff x="2375398" y="5125821"/>
            <a:chExt cx="494907" cy="84842"/>
          </a:xfrm>
        </p:grpSpPr>
        <p:sp>
          <p:nvSpPr>
            <p:cNvPr id="27" name="Oval 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786629" y="42606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4878894" y="4375676"/>
            <a:ext cx="494907" cy="84842"/>
            <a:chOff x="2375398" y="5125821"/>
            <a:chExt cx="494907" cy="84842"/>
          </a:xfrm>
        </p:grpSpPr>
        <p:sp>
          <p:nvSpPr>
            <p:cNvPr id="33" name="Oval 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2796675" y="32635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2888940" y="3378571"/>
            <a:ext cx="494907" cy="84842"/>
            <a:chOff x="2375398" y="5125821"/>
            <a:chExt cx="494907" cy="84842"/>
          </a:xfrm>
        </p:grpSpPr>
        <p:sp>
          <p:nvSpPr>
            <p:cNvPr id="39" name="Oval 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3780358" y="325510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3872623" y="3370095"/>
            <a:ext cx="494907" cy="84842"/>
            <a:chOff x="2375398" y="5125821"/>
            <a:chExt cx="494907" cy="84842"/>
          </a:xfrm>
        </p:grpSpPr>
        <p:sp>
          <p:nvSpPr>
            <p:cNvPr id="45" name="Oval 4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4787197" y="325200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2116467" y="3567803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24330" y="3572133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097681" y="3563657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117165" y="3560558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449359" y="3413527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457746" y="3409381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441429" y="3406282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4869710" y="3359653"/>
            <a:ext cx="494907" cy="84842"/>
            <a:chOff x="2375398" y="5125821"/>
            <a:chExt cx="494907" cy="84842"/>
          </a:xfrm>
        </p:grpSpPr>
        <p:sp>
          <p:nvSpPr>
            <p:cNvPr id="58" name="Oval 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1790054" y="4709589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865477" y="4732157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old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53187" y="4732157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788561" y="473273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52682" y="3052482"/>
            <a:ext cx="968189" cy="726142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211511" y="5412067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" y="1863913"/>
            <a:ext cx="952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Action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654299"/>
            <a:ext cx="1258984" cy="215904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99" y="1574777"/>
            <a:ext cx="1258984" cy="2159044"/>
          </a:xfrm>
          <a:prstGeom prst="rect">
            <a:avLst/>
          </a:prstGeom>
        </p:spPr>
      </p:pic>
      <p:sp>
        <p:nvSpPr>
          <p:cNvPr id="68" name="Bulle rectangulaire 17"/>
          <p:cNvSpPr/>
          <p:nvPr/>
        </p:nvSpPr>
        <p:spPr>
          <a:xfrm flipH="1">
            <a:off x="6958305" y="289233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'm </a:t>
            </a:r>
            <a:r>
              <a:rPr lang="en-US" dirty="0" smtClean="0">
                <a:solidFill>
                  <a:srgbClr val="C00000"/>
                </a:solidFill>
              </a:rPr>
              <a:t>16 .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734860" y="2717073"/>
            <a:ext cx="2220882" cy="10167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" y="1863913"/>
            <a:ext cx="9525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62" y="1969433"/>
            <a:ext cx="50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4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4274" y="614149"/>
            <a:ext cx="4612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How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Eliza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works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41445" y="1815151"/>
            <a:ext cx="24838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Key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word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list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r>
              <a:rPr lang="is-IS" altLang="zh-CN" sz="2800" dirty="0" smtClean="0"/>
              <a:t>…</a:t>
            </a:r>
            <a:r>
              <a:rPr lang="en-US" altLang="zh-CN" sz="2800" dirty="0" smtClean="0"/>
              <a:t>.</a:t>
            </a:r>
          </a:p>
          <a:p>
            <a:r>
              <a:rPr lang="is-IS" altLang="zh-CN" sz="2800" dirty="0" smtClean="0"/>
              <a:t>…</a:t>
            </a:r>
            <a:r>
              <a:rPr lang="en-US" altLang="zh-CN" sz="2800" dirty="0" smtClean="0"/>
              <a:t>.</a:t>
            </a:r>
          </a:p>
          <a:p>
            <a:r>
              <a:rPr lang="is-IS" altLang="zh-CN" sz="2800" dirty="0" smtClean="0"/>
              <a:t>…</a:t>
            </a:r>
            <a:r>
              <a:rPr lang="en-US" altLang="zh-CN" sz="2800" dirty="0" smtClean="0"/>
              <a:t>.</a:t>
            </a:r>
            <a:endParaRPr lang="is-IS" altLang="zh-CN" sz="2800" dirty="0" smtClean="0"/>
          </a:p>
          <a:p>
            <a:r>
              <a:rPr lang="is-IS" altLang="zh-CN" sz="2800" dirty="0" smtClean="0"/>
              <a:t>…</a:t>
            </a:r>
            <a:r>
              <a:rPr lang="en-US" altLang="zh-CN" sz="28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94327" y="2553815"/>
            <a:ext cx="68784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</a:rPr>
              <a:t>If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/>
              <a:t>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keyword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identified</a:t>
            </a:r>
            <a:r>
              <a:rPr lang="zh-CN" altLang="en-US" sz="3200" dirty="0" smtClean="0"/>
              <a:t> </a:t>
            </a:r>
            <a:endParaRPr lang="en-US" altLang="zh-CN" sz="3200" dirty="0" smtClean="0"/>
          </a:p>
          <a:p>
            <a:r>
              <a:rPr lang="zh-CN" altLang="en-US" sz="3200" dirty="0" smtClean="0"/>
              <a:t>    </a:t>
            </a:r>
            <a:r>
              <a:rPr lang="en-US" altLang="zh-CN" sz="3200" dirty="0" smtClean="0"/>
              <a:t>manipulate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input</a:t>
            </a:r>
          </a:p>
          <a:p>
            <a:r>
              <a:rPr lang="en-US" altLang="zh-CN" sz="3200" dirty="0" smtClean="0">
                <a:solidFill>
                  <a:srgbClr val="00B050"/>
                </a:solidFill>
              </a:rPr>
              <a:t>Else</a:t>
            </a:r>
            <a:r>
              <a:rPr lang="en-US" altLang="zh-CN" sz="3200" dirty="0" smtClean="0"/>
              <a:t>:</a:t>
            </a:r>
          </a:p>
          <a:p>
            <a:r>
              <a:rPr lang="zh-CN" altLang="en-US" sz="3200" dirty="0"/>
              <a:t> </a:t>
            </a:r>
            <a:r>
              <a:rPr lang="zh-CN" altLang="en-US" sz="3200" dirty="0" smtClean="0"/>
              <a:t>   </a:t>
            </a:r>
            <a:r>
              <a:rPr lang="en-US" altLang="zh-CN" sz="3200" dirty="0" smtClean="0"/>
              <a:t>give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generic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response,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copy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some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utterance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from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dialogue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history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98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Reward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Reward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654299"/>
            <a:ext cx="1258984" cy="215904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99" y="1574777"/>
            <a:ext cx="1258984" cy="2159044"/>
          </a:xfrm>
          <a:prstGeom prst="rect">
            <a:avLst/>
          </a:prstGeom>
        </p:spPr>
      </p:pic>
      <p:sp>
        <p:nvSpPr>
          <p:cNvPr id="68" name="Bulle rectangulaire 17"/>
          <p:cNvSpPr/>
          <p:nvPr/>
        </p:nvSpPr>
        <p:spPr>
          <a:xfrm flipH="1">
            <a:off x="6958305" y="289233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'm </a:t>
            </a:r>
            <a:r>
              <a:rPr lang="en-US" dirty="0" smtClean="0">
                <a:solidFill>
                  <a:srgbClr val="C00000"/>
                </a:solidFill>
              </a:rPr>
              <a:t>16 .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" y="1863913"/>
            <a:ext cx="952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62" y="1969433"/>
            <a:ext cx="50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6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Reward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4150" y="1863913"/>
            <a:ext cx="481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Ease of answering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543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Reward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615" y="2848970"/>
            <a:ext cx="4882329" cy="1144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150" y="1863913"/>
            <a:ext cx="481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Ease of answering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Reward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4150" y="1863913"/>
            <a:ext cx="481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Ease of answering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615" y="2848970"/>
            <a:ext cx="4882329" cy="1144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6656" y="4516406"/>
            <a:ext cx="668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S: ”I don’t know what you are talking about”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6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Reward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Information 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734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Reward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Information Flow</a:t>
            </a:r>
            <a:endParaRPr lang="en-US" sz="2400" dirty="0"/>
          </a:p>
        </p:txBody>
      </p:sp>
      <p:sp>
        <p:nvSpPr>
          <p:cNvPr id="5" name="Bulle rectangulaire 18"/>
          <p:cNvSpPr/>
          <p:nvPr/>
        </p:nvSpPr>
        <p:spPr>
          <a:xfrm flipH="1">
            <a:off x="1651233" y="239251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6" y="3077379"/>
            <a:ext cx="1258984" cy="2159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77" y="1997857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7094783" y="331541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See you later !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1837574" y="433277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8" name="Bulle rectangulaire 17"/>
          <p:cNvSpPr/>
          <p:nvPr/>
        </p:nvSpPr>
        <p:spPr>
          <a:xfrm flipH="1">
            <a:off x="7094783" y="523642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See you later !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6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Reward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Information Flow</a:t>
            </a:r>
            <a:endParaRPr lang="en-US" sz="2400" dirty="0"/>
          </a:p>
        </p:txBody>
      </p:sp>
      <p:sp>
        <p:nvSpPr>
          <p:cNvPr id="5" name="Bulle rectangulaire 18"/>
          <p:cNvSpPr/>
          <p:nvPr/>
        </p:nvSpPr>
        <p:spPr>
          <a:xfrm flipH="1">
            <a:off x="1651233" y="239251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6" y="3077379"/>
            <a:ext cx="1258984" cy="2159044"/>
          </a:xfrm>
          <a:prstGeom prst="rect">
            <a:avLst/>
          </a:prstGeom>
        </p:spPr>
      </p:pic>
      <p:sp>
        <p:nvSpPr>
          <p:cNvPr id="14" name="Bulle rectangulaire 18"/>
          <p:cNvSpPr/>
          <p:nvPr/>
        </p:nvSpPr>
        <p:spPr>
          <a:xfrm flipH="1">
            <a:off x="1837574" y="433277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9712" y="3534770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S1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94579" y="5446304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S2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35845" y="360597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428110" y="3720969"/>
            <a:ext cx="494907" cy="84842"/>
            <a:chOff x="2375398" y="5125821"/>
            <a:chExt cx="494907" cy="84842"/>
          </a:xfrm>
        </p:grpSpPr>
        <p:sp>
          <p:nvSpPr>
            <p:cNvPr id="15" name="Oval 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346222" y="550708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438487" y="562207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>
            <a:stCxn id="12" idx="0"/>
          </p:cNvCxnSpPr>
          <p:nvPr/>
        </p:nvCxnSpPr>
        <p:spPr>
          <a:xfrm flipH="1" flipV="1">
            <a:off x="3666380" y="3077379"/>
            <a:ext cx="1" cy="52860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0"/>
          </p:cNvCxnSpPr>
          <p:nvPr/>
        </p:nvCxnSpPr>
        <p:spPr>
          <a:xfrm flipH="1" flipV="1">
            <a:off x="3676757" y="5017636"/>
            <a:ext cx="1" cy="48944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29" y="3760255"/>
            <a:ext cx="4564759" cy="6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Reward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Meaningfulness</a:t>
            </a:r>
            <a:endParaRPr lang="en-US" sz="2400" dirty="0"/>
          </a:p>
        </p:txBody>
      </p:sp>
      <p:sp>
        <p:nvSpPr>
          <p:cNvPr id="26" name="Bulle rectangulaire 18"/>
          <p:cNvSpPr/>
          <p:nvPr/>
        </p:nvSpPr>
        <p:spPr>
          <a:xfrm flipH="1">
            <a:off x="2579280" y="2846482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83" y="3531348"/>
            <a:ext cx="1258984" cy="2159044"/>
          </a:xfrm>
          <a:prstGeom prst="rect">
            <a:avLst/>
          </a:prstGeom>
        </p:spPr>
      </p:pic>
      <p:sp>
        <p:nvSpPr>
          <p:cNvPr id="29" name="Bulle rectangulaire 17"/>
          <p:cNvSpPr/>
          <p:nvPr/>
        </p:nvSpPr>
        <p:spPr>
          <a:xfrm flipH="1">
            <a:off x="8022830" y="3769382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'm </a:t>
            </a:r>
            <a:r>
              <a:rPr lang="en-US" dirty="0" smtClean="0">
                <a:solidFill>
                  <a:srgbClr val="C00000"/>
                </a:solidFill>
              </a:rPr>
              <a:t>16 .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99385" y="3594122"/>
            <a:ext cx="2220882" cy="10167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78381" y="2808139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S1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541014" y="3004249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22" y="5198079"/>
            <a:ext cx="5375583" cy="5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Notations: </a:t>
            </a:r>
            <a:r>
              <a:rPr lang="en-US" b="1" dirty="0" smtClean="0">
                <a:solidFill>
                  <a:srgbClr val="C00000"/>
                </a:solidFill>
              </a:rPr>
              <a:t>Reward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4150" y="1633079"/>
            <a:ext cx="4583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Meaningfulness      R3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19" y="3776037"/>
            <a:ext cx="4588198" cy="7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0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Background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4" y="1899881"/>
            <a:ext cx="4147662" cy="3040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44412" y="5103868"/>
            <a:ext cx="2586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(Ritter et al., </a:t>
            </a:r>
            <a:r>
              <a:rPr lang="en-US" dirty="0" smtClean="0"/>
              <a:t>2010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Sordoni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2015,</a:t>
            </a:r>
            <a:r>
              <a:rPr lang="zh-CN" altLang="en-US" dirty="0" smtClean="0"/>
              <a:t> </a:t>
            </a:r>
            <a:r>
              <a:rPr lang="en-US" dirty="0" err="1"/>
              <a:t>Vinyals</a:t>
            </a:r>
            <a:r>
              <a:rPr lang="en-US" dirty="0"/>
              <a:t> and Le, 2015)</a:t>
            </a:r>
          </a:p>
        </p:txBody>
      </p:sp>
    </p:spTree>
    <p:extLst>
      <p:ext uri="{BB962C8B-B14F-4D97-AF65-F5344CB8AC3E}">
        <p14:creationId xmlns:p14="http://schemas.microsoft.com/office/powerpoint/2010/main" val="7322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Encode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7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Encode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884994" y="2942325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42" y="2777537"/>
            <a:ext cx="475293" cy="356470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300" y="2699683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8193718" y="243848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21463" y="4961835"/>
            <a:ext cx="22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039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Encode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884994" y="2942325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42" y="2777537"/>
            <a:ext cx="475293" cy="356470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300" y="2699683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8193718" y="243848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</p:cNvCxnSpPr>
          <p:nvPr/>
        </p:nvCxnSpPr>
        <p:spPr>
          <a:xfrm flipH="1" flipV="1">
            <a:off x="6114197" y="2955772"/>
            <a:ext cx="1024192" cy="218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448756" y="28231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541021" y="2938125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243138" y="2458396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Encode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321463" y="4961835"/>
            <a:ext cx="22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74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Encode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884994" y="2942325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42" y="2777537"/>
            <a:ext cx="475293" cy="356470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300" y="2699683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8193718" y="243848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08" y="3217003"/>
            <a:ext cx="1017448" cy="1744832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7" idx="3"/>
          </p:cNvCxnSpPr>
          <p:nvPr/>
        </p:nvCxnSpPr>
        <p:spPr>
          <a:xfrm flipH="1" flipV="1">
            <a:off x="6114197" y="2955772"/>
            <a:ext cx="1024192" cy="218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448756" y="28231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541021" y="2938125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243138" y="2458396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Encode</a:t>
            </a:r>
            <a:endParaRPr lang="en-US"/>
          </a:p>
        </p:txBody>
      </p:sp>
      <p:sp>
        <p:nvSpPr>
          <p:cNvPr id="34" name="Bulle rectangulaire 17"/>
          <p:cNvSpPr/>
          <p:nvPr/>
        </p:nvSpPr>
        <p:spPr>
          <a:xfrm flipH="1">
            <a:off x="7168203" y="3904225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56" y="3982079"/>
            <a:ext cx="475293" cy="356470"/>
          </a:xfrm>
          <a:prstGeom prst="rect">
            <a:avLst/>
          </a:prstGeom>
        </p:spPr>
      </p:pic>
      <p:sp>
        <p:nvSpPr>
          <p:cNvPr id="36" name="Bulle rectangulaire 17"/>
          <p:cNvSpPr/>
          <p:nvPr/>
        </p:nvSpPr>
        <p:spPr>
          <a:xfrm flipH="1">
            <a:off x="7168203" y="3904225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88114" y="3904225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r2</a:t>
            </a:r>
            <a:endParaRPr lang="en-US" sz="24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541021" y="4135272"/>
            <a:ext cx="1432985" cy="2729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41021" y="3664607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321463" y="4961835"/>
            <a:ext cx="22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417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ulle rectangulaire 17"/>
          <p:cNvSpPr/>
          <p:nvPr/>
        </p:nvSpPr>
        <p:spPr>
          <a:xfrm flipH="1">
            <a:off x="4472107" y="2593369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60" y="2671223"/>
            <a:ext cx="475293" cy="35647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575678" y="271306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67943" y="2828052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Bulle rectangulaire 17"/>
          <p:cNvSpPr/>
          <p:nvPr/>
        </p:nvSpPr>
        <p:spPr>
          <a:xfrm flipH="1">
            <a:off x="4472107" y="2593369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323" y="2655690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1675656" y="2881903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71954" y="3549458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68" name="Straight Arrow Connector 67"/>
          <p:cNvCxnSpPr>
            <a:stCxn id="22" idx="3"/>
            <a:endCxn id="18" idx="3"/>
          </p:cNvCxnSpPr>
          <p:nvPr/>
        </p:nvCxnSpPr>
        <p:spPr>
          <a:xfrm flipV="1">
            <a:off x="3236749" y="2851647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334167" y="3549458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6065576" y="271126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6157841" y="2826252"/>
            <a:ext cx="494907" cy="84842"/>
            <a:chOff x="2375398" y="5125821"/>
            <a:chExt cx="494907" cy="84842"/>
          </a:xfrm>
        </p:grpSpPr>
        <p:sp>
          <p:nvSpPr>
            <p:cNvPr id="82" name="Oval 8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Bulle rectangulaire 18"/>
          <p:cNvSpPr/>
          <p:nvPr/>
        </p:nvSpPr>
        <p:spPr>
          <a:xfrm flipH="1">
            <a:off x="7733607" y="2631951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654792" y="1793891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5194411" y="2880258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5266251" y="3549458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108" name="Straight Arrow Connector 107"/>
          <p:cNvCxnSpPr>
            <a:stCxn id="80" idx="3"/>
            <a:endCxn id="93" idx="4"/>
          </p:cNvCxnSpPr>
          <p:nvPr/>
        </p:nvCxnSpPr>
        <p:spPr>
          <a:xfrm>
            <a:off x="6726647" y="2865538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091582" y="1755046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79" y="1495411"/>
            <a:ext cx="534548" cy="916702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81" y="1520699"/>
            <a:ext cx="600960" cy="92507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6965082" y="3549458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8606078" y="2844355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670055" y="3566146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9248730" y="2442918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10684312" y="3577768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123" name="Bulle rectangulaire 18"/>
          <p:cNvSpPr/>
          <p:nvPr/>
        </p:nvSpPr>
        <p:spPr>
          <a:xfrm flipH="1">
            <a:off x="10421911" y="2674971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254495" y="1824696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982" y="1526216"/>
            <a:ext cx="534548" cy="9167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90622" y="411930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004284" y="4142194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0684312" y="4145575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9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2" name="Oval 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60" name="Straight Arrow Connector 59"/>
          <p:cNvCxnSpPr>
            <a:stCxn id="78" idx="3"/>
            <a:endCxn id="7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64" name="Rectangle 63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6" name="Oval 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9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4716554" y="3929747"/>
            <a:ext cx="640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Compute Accumulat</a:t>
            </a:r>
            <a:r>
              <a:rPr lang="en-US" altLang="zh-CN" sz="2000" dirty="0" smtClean="0"/>
              <a:t>ed</a:t>
            </a:r>
            <a:r>
              <a:rPr lang="en-US" sz="2000" dirty="0" smtClean="0"/>
              <a:t> Reward R(S1,S2,</a:t>
            </a:r>
            <a:r>
              <a:rPr lang="is-IS" sz="2000" dirty="0" smtClean="0"/>
              <a:t>…,Sn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30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smtClean="0"/>
              <a:t>Easy to answer     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531029" y="3444663"/>
            <a:ext cx="3988" cy="82941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867936" y="3424115"/>
            <a:ext cx="3988" cy="82941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10593746" y="3424115"/>
            <a:ext cx="3988" cy="82941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11" y="4374499"/>
            <a:ext cx="2421510" cy="359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72" y="4415157"/>
            <a:ext cx="2571614" cy="359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59" y="4465375"/>
            <a:ext cx="2345774" cy="3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smtClean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Information Flow    R2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r>
              <a:rPr lang="en-US" altLang="zh-CN" dirty="0" smtClean="0"/>
              <a:t>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35" y="4427233"/>
            <a:ext cx="3632435" cy="53418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712567" y="3576918"/>
            <a:ext cx="1938617" cy="85031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8356157" y="3576918"/>
            <a:ext cx="2014257" cy="85031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78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smtClean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Meaningfulness      R3</a:t>
            </a:r>
            <a:endParaRPr lang="en-US" sz="2000" dirty="0"/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r>
              <a:rPr lang="en-US" altLang="zh-CN" dirty="0" smtClean="0"/>
              <a:t>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21" y="4115856"/>
            <a:ext cx="4358341" cy="47559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94" idx="2"/>
          </p:cNvCxnSpPr>
          <p:nvPr/>
        </p:nvCxnSpPr>
        <p:spPr>
          <a:xfrm>
            <a:off x="4716555" y="3424115"/>
            <a:ext cx="1035123" cy="6917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12749" y="3447000"/>
            <a:ext cx="1440921" cy="6688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46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0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Background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4" y="1899881"/>
            <a:ext cx="4147662" cy="3040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44412" y="5103868"/>
            <a:ext cx="2586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(Ritter et al., </a:t>
            </a:r>
            <a:r>
              <a:rPr lang="en-US" dirty="0" smtClean="0"/>
              <a:t>2010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Sordoni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2015,</a:t>
            </a:r>
            <a:r>
              <a:rPr lang="zh-CN" altLang="en-US" dirty="0" smtClean="0"/>
              <a:t> </a:t>
            </a:r>
            <a:r>
              <a:rPr lang="en-US" dirty="0" err="1"/>
              <a:t>Vinyals</a:t>
            </a:r>
            <a:r>
              <a:rPr lang="en-US" dirty="0"/>
              <a:t> and Le,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16" y="2363904"/>
            <a:ext cx="2764019" cy="2177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51" y="2198111"/>
            <a:ext cx="3575254" cy="1356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8913" y="1777248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Goal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smtClean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Meaningfulness      R3</a:t>
            </a:r>
            <a:endParaRPr lang="en-US" sz="2000" dirty="0"/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r>
              <a:rPr lang="en-US" altLang="zh-CN" dirty="0" smtClean="0"/>
              <a:t>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21" y="4115856"/>
            <a:ext cx="4358341" cy="47559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94" idx="2"/>
          </p:cNvCxnSpPr>
          <p:nvPr/>
        </p:nvCxnSpPr>
        <p:spPr>
          <a:xfrm>
            <a:off x="4716555" y="3424115"/>
            <a:ext cx="1035123" cy="6917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12749" y="3447000"/>
            <a:ext cx="1440921" cy="6688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7853670" y="3447000"/>
            <a:ext cx="1249989" cy="18221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6" idx="2"/>
          </p:cNvCxnSpPr>
          <p:nvPr/>
        </p:nvCxnSpPr>
        <p:spPr>
          <a:xfrm flipH="1">
            <a:off x="9214633" y="3450381"/>
            <a:ext cx="1495612" cy="18188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20" y="5356715"/>
            <a:ext cx="4064127" cy="3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smtClean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Meaningfulness      R3</a:t>
            </a:r>
            <a:endParaRPr lang="en-US" sz="2000" dirty="0"/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r>
              <a:rPr lang="en-US" altLang="zh-CN" dirty="0" smtClean="0"/>
              <a:t>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21" y="4115856"/>
            <a:ext cx="4358341" cy="47559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94" idx="2"/>
          </p:cNvCxnSpPr>
          <p:nvPr/>
        </p:nvCxnSpPr>
        <p:spPr>
          <a:xfrm>
            <a:off x="4716555" y="3424115"/>
            <a:ext cx="1035123" cy="6917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12749" y="3447000"/>
            <a:ext cx="1440921" cy="6688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7853670" y="3447000"/>
            <a:ext cx="1249989" cy="18221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6" idx="2"/>
          </p:cNvCxnSpPr>
          <p:nvPr/>
        </p:nvCxnSpPr>
        <p:spPr>
          <a:xfrm flipH="1">
            <a:off x="9214633" y="3450381"/>
            <a:ext cx="1495612" cy="18188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20" y="5356715"/>
            <a:ext cx="4064127" cy="3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5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smtClean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Meaningfulness      R3</a:t>
            </a:r>
            <a:endParaRPr lang="en-US" sz="2000" dirty="0"/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r>
              <a:rPr lang="en-US" altLang="zh-CN" dirty="0" smtClean="0"/>
              <a:t>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21" y="4115856"/>
            <a:ext cx="4358341" cy="47559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94" idx="2"/>
          </p:cNvCxnSpPr>
          <p:nvPr/>
        </p:nvCxnSpPr>
        <p:spPr>
          <a:xfrm>
            <a:off x="4716555" y="3424115"/>
            <a:ext cx="1035123" cy="6917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12749" y="3447000"/>
            <a:ext cx="1440921" cy="6688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7853670" y="3447000"/>
            <a:ext cx="1249989" cy="18221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6" idx="2"/>
          </p:cNvCxnSpPr>
          <p:nvPr/>
        </p:nvCxnSpPr>
        <p:spPr>
          <a:xfrm flipH="1">
            <a:off x="9214633" y="3450381"/>
            <a:ext cx="1495612" cy="18188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20" y="5356715"/>
            <a:ext cx="4064127" cy="39829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807400" y="5897717"/>
            <a:ext cx="640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Compute Accumulat</a:t>
            </a:r>
            <a:r>
              <a:rPr lang="en-US" altLang="zh-CN" sz="2000" dirty="0" smtClean="0"/>
              <a:t>ed</a:t>
            </a:r>
            <a:r>
              <a:rPr lang="en-US" sz="2000" dirty="0" smtClean="0"/>
              <a:t> Reward R(S1,S2,</a:t>
            </a:r>
            <a:r>
              <a:rPr lang="is-IS" sz="2000" dirty="0" smtClean="0"/>
              <a:t>…,Sn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63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REINFORCE </a:t>
            </a:r>
            <a:r>
              <a:rPr lang="en-US" sz="2000" smtClean="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4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REINFORCE </a:t>
            </a:r>
            <a:r>
              <a:rPr lang="en-US" sz="2000" smtClean="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REINFORCE </a:t>
            </a:r>
            <a:r>
              <a:rPr lang="en-US" sz="2000" smtClean="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51678" y="5120566"/>
            <a:ext cx="2436979" cy="5415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REINFORCE </a:t>
            </a:r>
            <a:r>
              <a:rPr lang="en-US" sz="2000" smtClean="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51678" y="5120566"/>
            <a:ext cx="2436979" cy="5415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REINFORCE </a:t>
            </a:r>
            <a:r>
              <a:rPr lang="en-US" sz="2000" smtClean="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39248" y="5120567"/>
            <a:ext cx="2166390" cy="5415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REINFORCE </a:t>
            </a:r>
            <a:r>
              <a:rPr lang="en-US" sz="2000" smtClean="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882580"/>
            <a:ext cx="6539978" cy="89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Input</a:t>
            </a:r>
          </a:p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 smtClean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REINFORCE </a:t>
            </a:r>
            <a:r>
              <a:rPr lang="en-US" sz="2000" smtClean="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882580"/>
            <a:ext cx="6539978" cy="8923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91332" y="5882580"/>
            <a:ext cx="1509947" cy="6989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6036" y="6047381"/>
            <a:ext cx="26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What we want to learn 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Why is building a </a:t>
            </a:r>
            <a:r>
              <a:rPr lang="en-US" b="1" dirty="0" err="1" smtClean="0"/>
              <a:t>chatbot</a:t>
            </a:r>
            <a:r>
              <a:rPr lang="en-US" b="1" dirty="0" smtClean="0"/>
              <a:t> hard ?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510553" y="2029853"/>
            <a:ext cx="83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Computers need to </a:t>
            </a:r>
            <a:r>
              <a:rPr lang="en-US" sz="2800" b="1" dirty="0" smtClean="0"/>
              <a:t>understand</a:t>
            </a:r>
            <a:r>
              <a:rPr lang="en-US" sz="2800" dirty="0" smtClean="0"/>
              <a:t> what you ask.</a:t>
            </a:r>
          </a:p>
        </p:txBody>
      </p:sp>
    </p:spTree>
    <p:extLst>
      <p:ext uri="{BB962C8B-B14F-4D97-AF65-F5344CB8AC3E}">
        <p14:creationId xmlns:p14="http://schemas.microsoft.com/office/powerpoint/2010/main" val="17197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Results</a:t>
            </a:r>
            <a:endParaRPr lang="en-US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1012" y="1780490"/>
          <a:ext cx="8127999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Mutual</a:t>
                      </a:r>
                      <a:r>
                        <a:rPr lang="en-US" baseline="0" dirty="0" smtClean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r>
                        <a:rPr lang="en-US" baseline="0" dirty="0" smtClean="0"/>
                        <a:t> proposed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How old are you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I’m 16.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I’m 16.</a:t>
                      </a:r>
                      <a:r>
                        <a:rPr lang="en-US" baseline="0" dirty="0" smtClean="0"/>
                        <a:t> why are you asking 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Really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Why ?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don’t know what you are talking about.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07597" y="2501153"/>
            <a:ext cx="9896262" cy="1963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Results</a:t>
            </a:r>
            <a:endParaRPr lang="en-US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1012" y="1780490"/>
          <a:ext cx="8127999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Mutual</a:t>
                      </a:r>
                      <a:r>
                        <a:rPr lang="en-US" baseline="0" dirty="0" smtClean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r>
                        <a:rPr lang="en-US" baseline="0" dirty="0" smtClean="0"/>
                        <a:t> proposed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How old are you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I’m 16.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I’m 16.</a:t>
                      </a:r>
                      <a:r>
                        <a:rPr lang="en-US" baseline="0" dirty="0" smtClean="0"/>
                        <a:t> why are you asking 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Really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Why ?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don’t know what you are talking about.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07597" y="2837329"/>
            <a:ext cx="9896262" cy="1627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Results</a:t>
            </a:r>
            <a:endParaRPr lang="en-US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1012" y="1780490"/>
          <a:ext cx="8127999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Mutual</a:t>
                      </a:r>
                      <a:r>
                        <a:rPr lang="en-US" baseline="0" dirty="0" smtClean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r>
                        <a:rPr lang="en-US" baseline="0" dirty="0" smtClean="0"/>
                        <a:t> proposed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How old are you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I’m 16.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I’m 16.</a:t>
                      </a:r>
                      <a:r>
                        <a:rPr lang="en-US" baseline="0" dirty="0" smtClean="0"/>
                        <a:t> why are you asking 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Really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Why ?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don’t know what you are talking about.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07597" y="3536576"/>
            <a:ext cx="9896262" cy="92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9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Results</a:t>
            </a:r>
            <a:endParaRPr lang="en-US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1012" y="1780490"/>
          <a:ext cx="8127999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Mutual</a:t>
                      </a:r>
                      <a:r>
                        <a:rPr lang="en-US" baseline="0" dirty="0" smtClean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r>
                        <a:rPr lang="en-US" baseline="0" dirty="0" smtClean="0"/>
                        <a:t> proposed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How old are you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I’m 16.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I’m 16.</a:t>
                      </a:r>
                      <a:r>
                        <a:rPr lang="en-US" baseline="0" dirty="0" smtClean="0"/>
                        <a:t> why are you asking 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Really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Why ?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don’t know what you are talking about.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0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4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6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16.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7026295" y="5154045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You don’t know what you are saying.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992" y="779845"/>
            <a:ext cx="1258984" cy="2159044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Computers need to </a:t>
            </a:r>
            <a:r>
              <a:rPr lang="en-US" sz="2800" b="1" dirty="0" smtClean="0"/>
              <a:t>understand</a:t>
            </a:r>
            <a:r>
              <a:rPr lang="en-US" sz="2800" dirty="0" smtClean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Computers need to generate coherent, meaningful sequences in response to what you ask,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Why is building a </a:t>
            </a:r>
            <a:r>
              <a:rPr lang="en-US" b="1" dirty="0" err="1" smtClean="0"/>
              <a:t>chatbot</a:t>
            </a:r>
            <a:r>
              <a:rPr lang="en-US" b="1" dirty="0" smtClean="0"/>
              <a:t> hard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898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7026295" y="5154045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You don’t know what you are saying.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992" y="779845"/>
            <a:ext cx="1258984" cy="2159044"/>
          </a:xfrm>
          <a:prstGeom prst="rect">
            <a:avLst/>
          </a:prstGeom>
        </p:spPr>
      </p:pic>
      <p:sp>
        <p:nvSpPr>
          <p:cNvPr id="12" name="Bulle rectangulaire 18"/>
          <p:cNvSpPr/>
          <p:nvPr/>
        </p:nvSpPr>
        <p:spPr>
          <a:xfrm flipH="1">
            <a:off x="2413657" y="5912226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5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Simulation </a:t>
            </a:r>
            <a:endParaRPr lang="en-US" b="1" dirty="0"/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7026295" y="5154045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You don’t know what you are saying.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992" y="779845"/>
            <a:ext cx="1258984" cy="2159044"/>
          </a:xfrm>
          <a:prstGeom prst="rect">
            <a:avLst/>
          </a:prstGeom>
        </p:spPr>
      </p:pic>
      <p:sp>
        <p:nvSpPr>
          <p:cNvPr id="12" name="Bulle rectangulaire 18"/>
          <p:cNvSpPr/>
          <p:nvPr/>
        </p:nvSpPr>
        <p:spPr>
          <a:xfrm flipH="1">
            <a:off x="2413657" y="5912226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91553" y="387458"/>
            <a:ext cx="3409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Survive 4 turns !!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7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</a:t>
            </a:r>
            <a:r>
              <a:rPr lang="en-US" dirty="0" smtClean="0">
                <a:solidFill>
                  <a:schemeClr val="tx1"/>
                </a:solidFill>
              </a:rPr>
              <a:t>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6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16136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Outline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24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16136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35740" y="1938612"/>
            <a:ext cx="10322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3200" dirty="0" smtClean="0"/>
              <a:t>How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with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generic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responses</a:t>
            </a:r>
          </a:p>
          <a:p>
            <a:pPr marL="457200" indent="-457200">
              <a:buFontTx/>
              <a:buAutoNum type="arabicPeriod"/>
            </a:pPr>
            <a:r>
              <a:rPr lang="en-US" altLang="zh-CN" sz="3200" dirty="0"/>
              <a:t>Consider</a:t>
            </a:r>
            <a:r>
              <a:rPr lang="zh-CN" altLang="en-US" sz="3200" dirty="0"/>
              <a:t> </a:t>
            </a:r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context</a:t>
            </a:r>
            <a:r>
              <a:rPr lang="en-US" sz="3200" dirty="0"/>
              <a:t>                    </a:t>
            </a:r>
            <a:r>
              <a:rPr lang="en-US" sz="3200" dirty="0" smtClean="0"/>
              <a:t>                    </a:t>
            </a:r>
            <a:endParaRPr lang="en-US" sz="3200" dirty="0" smtClean="0"/>
          </a:p>
          <a:p>
            <a:pPr marL="457200" indent="-457200">
              <a:buAutoNum type="arabicPeriod"/>
            </a:pPr>
            <a:r>
              <a:rPr lang="en-US" sz="3200" dirty="0" smtClean="0"/>
              <a:t>How to </a:t>
            </a:r>
            <a:r>
              <a:rPr lang="en-US" altLang="zh-CN" sz="3200" dirty="0" smtClean="0"/>
              <a:t>preserve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Speaker Consistency </a:t>
            </a:r>
            <a:endParaRPr lang="en-US" sz="3200" dirty="0" smtClean="0"/>
          </a:p>
          <a:p>
            <a:pPr marL="457200" indent="-457200">
              <a:buAutoNum type="arabicPeriod"/>
            </a:pPr>
            <a:r>
              <a:rPr lang="en-US" altLang="zh-CN" sz="3200" dirty="0" smtClean="0"/>
              <a:t>How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foster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long-term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success</a:t>
            </a:r>
            <a:endParaRPr lang="en-US" altLang="zh-CN" sz="3200" dirty="0" smtClean="0"/>
          </a:p>
          <a:p>
            <a:pPr marL="457200" indent="-457200">
              <a:buAutoNum type="arabicPeriod"/>
            </a:pPr>
            <a:r>
              <a:rPr lang="en-US" altLang="zh-CN" sz="3200" dirty="0" smtClean="0">
                <a:solidFill>
                  <a:srgbClr val="C00000"/>
                </a:solidFill>
              </a:rPr>
              <a:t>What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are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the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good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rewards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for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dialogue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generation</a:t>
            </a:r>
          </a:p>
          <a:p>
            <a:pPr marL="457200" indent="-457200">
              <a:buAutoNum type="arabicPeriod"/>
            </a:pPr>
            <a:r>
              <a:rPr lang="en-US" altLang="zh-CN" sz="3200" dirty="0" smtClean="0"/>
              <a:t>Building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interactive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bots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6243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Reward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478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Reward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794078" y="1585415"/>
            <a:ext cx="13647" cy="103495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946550" y="2830495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How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evaluate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open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domain</a:t>
            </a:r>
            <a:r>
              <a:rPr lang="zh-CN" altLang="en-US" b="1" dirty="0" smtClean="0"/>
              <a:t> </a:t>
            </a:r>
            <a:r>
              <a:rPr lang="en-US" altLang="zh-CN" b="1" smtClean="0"/>
              <a:t>dialogue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generation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958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946550" y="2830495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How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evaluate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open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domain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generation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Reward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794078" y="1585415"/>
            <a:ext cx="13647" cy="103495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13445" y="4681182"/>
            <a:ext cx="5213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Bleu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?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Ppl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82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21626" y="1836484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rgbClr val="C00000"/>
                </a:solidFill>
              </a:rPr>
              <a:t>Turing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444" y="1699388"/>
            <a:ext cx="2198069" cy="2732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20" y="1736726"/>
            <a:ext cx="2250609" cy="269467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Reward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13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rgbClr val="C00000"/>
                </a:solidFill>
              </a:rPr>
              <a:t>Turing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How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old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you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0686" y="2279175"/>
            <a:ext cx="2101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Input</a:t>
            </a:r>
            <a:r>
              <a:rPr lang="zh-CN" altLang="en-US" sz="2200" dirty="0" smtClean="0"/>
              <a:t> 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012442" y="2279176"/>
            <a:ext cx="2579427" cy="8871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Reward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49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How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old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you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0686" y="2279175"/>
            <a:ext cx="2101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Input</a:t>
            </a:r>
            <a:r>
              <a:rPr lang="zh-CN" altLang="en-US" sz="2200" dirty="0" smtClean="0"/>
              <a:t> 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012442" y="2279176"/>
            <a:ext cx="2579427" cy="8871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I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don’t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know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what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you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are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talking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12441" y="3166281"/>
            <a:ext cx="2361063" cy="154219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rgbClr val="C00000"/>
                </a:solidFill>
              </a:rPr>
              <a:t>Turing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Reward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075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Computers need to </a:t>
            </a:r>
            <a:r>
              <a:rPr lang="en-US" sz="2800" b="1" dirty="0" smtClean="0"/>
              <a:t>understand</a:t>
            </a:r>
            <a:r>
              <a:rPr lang="en-US" sz="2800" dirty="0" smtClean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Computers need to generate coherent, meaningful sequences in response to what you ask, that require </a:t>
            </a:r>
            <a:r>
              <a:rPr lang="en-US" sz="2800" dirty="0" smtClean="0">
                <a:solidFill>
                  <a:srgbClr val="FF0000"/>
                </a:solidFill>
              </a:rPr>
              <a:t>domain knowledge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B050"/>
                </a:solidFill>
              </a:rPr>
              <a:t>discourse knowledge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world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knowledge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Why is building a </a:t>
            </a:r>
            <a:r>
              <a:rPr lang="en-US" b="1" dirty="0" err="1" smtClean="0"/>
              <a:t>chatbot</a:t>
            </a:r>
            <a:r>
              <a:rPr lang="en-US" b="1" dirty="0" smtClean="0"/>
              <a:t> hard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86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How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old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you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I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don’t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know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what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you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are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talking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02" y="4708477"/>
            <a:ext cx="1875348" cy="173971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53134" y="2494618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9662" y="5578332"/>
            <a:ext cx="32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evaluator/</a:t>
            </a:r>
            <a:r>
              <a:rPr lang="zh-CN" altLang="en-US" dirty="0" smtClean="0"/>
              <a:t> </a:t>
            </a:r>
            <a:r>
              <a:rPr lang="en-US" altLang="zh-CN" dirty="0" smtClean="0"/>
              <a:t>judge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rgbClr val="C00000"/>
                </a:solidFill>
              </a:rPr>
              <a:t>Turing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Reward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46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How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old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you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I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don’t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know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what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you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are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talking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53134" y="2494618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9662" y="5578332"/>
            <a:ext cx="32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evaluator/</a:t>
            </a:r>
            <a:r>
              <a:rPr lang="zh-CN" altLang="en-US" dirty="0" smtClean="0"/>
              <a:t> </a:t>
            </a:r>
            <a:r>
              <a:rPr lang="en-US" altLang="zh-CN" dirty="0" smtClean="0"/>
              <a:t>judge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16" y="4914337"/>
            <a:ext cx="1856476" cy="132799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rgbClr val="C00000"/>
                </a:solidFill>
              </a:rPr>
              <a:t>Turing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Reward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202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How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old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you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I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don’t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know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what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you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are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talking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53134" y="2494618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9662" y="5578332"/>
            <a:ext cx="32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To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expensive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?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16" y="4914337"/>
            <a:ext cx="1856476" cy="132799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rgbClr val="C00000"/>
                </a:solidFill>
              </a:rPr>
              <a:t>Turing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Reward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88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How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old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you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I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don’t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know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what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you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are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talking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42885" y="2521667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Reward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216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How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old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you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I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don’t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know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what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you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are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talking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42885" y="2521667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4072" y="1567434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P=</a:t>
            </a:r>
            <a:r>
              <a:rPr lang="zh-CN" altLang="en-US" dirty="0" smtClean="0"/>
              <a:t> </a:t>
            </a:r>
            <a:r>
              <a:rPr lang="en-US" altLang="zh-CN" dirty="0" smtClean="0"/>
              <a:t>90%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P=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en-US" altLang="zh-CN" dirty="0" smtClean="0"/>
              <a:t>0%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Reward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36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How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old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you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I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don’t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know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what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you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are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talking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4072" y="1567434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90%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human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 smtClean="0">
                <a:solidFill>
                  <a:srgbClr val="FF0000"/>
                </a:solidFill>
              </a:rPr>
              <a:t>0%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human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rgbClr val="FF0000"/>
                </a:solidFill>
              </a:rPr>
              <a:t>Reward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Good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Dialogue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56597" y="1227296"/>
            <a:ext cx="3425589" cy="560561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56597" y="1227296"/>
            <a:ext cx="3896421" cy="4228151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28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587" y="396299"/>
            <a:ext cx="623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Adversarial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Learning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in</a:t>
            </a:r>
          </a:p>
          <a:p>
            <a:r>
              <a:rPr lang="en-US" altLang="zh-CN" sz="2400" b="1" dirty="0" smtClean="0"/>
              <a:t>Image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Generation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sz="2400" dirty="0" err="1" smtClean="0"/>
              <a:t>Goodfellow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al.,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2014)</a:t>
            </a:r>
            <a:r>
              <a:rPr lang="zh-CN" altLang="en-US" sz="2400" b="1" dirty="0" smtClean="0"/>
              <a:t> 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I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don’t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know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what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you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are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talking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4072" y="1567434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90%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human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 smtClean="0">
                <a:solidFill>
                  <a:srgbClr val="FF0000"/>
                </a:solidFill>
              </a:rPr>
              <a:t>0%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human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8155" y="3803891"/>
            <a:ext cx="268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Discriminator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11" y="1471246"/>
            <a:ext cx="2907826" cy="19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587" y="396299"/>
            <a:ext cx="623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Adversarial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Learning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in</a:t>
            </a:r>
          </a:p>
          <a:p>
            <a:r>
              <a:rPr lang="en-US" altLang="zh-CN" sz="2400" b="1" dirty="0" smtClean="0"/>
              <a:t>Image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Generation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sz="2400" dirty="0" err="1" smtClean="0"/>
              <a:t>Goodfellow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al.,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2014)</a:t>
            </a:r>
            <a:r>
              <a:rPr lang="zh-CN" altLang="en-US" sz="2400" b="1" dirty="0" smtClean="0"/>
              <a:t> 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 smtClean="0">
                <a:solidFill>
                  <a:srgbClr val="FF0000"/>
                </a:solidFill>
              </a:rPr>
              <a:t>0%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human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8155" y="3803891"/>
            <a:ext cx="268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Discriminator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11" y="1471246"/>
            <a:ext cx="2907826" cy="1973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06" y="3538519"/>
            <a:ext cx="1685086" cy="1780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29" y="1075002"/>
            <a:ext cx="1564840" cy="161767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3524250" y="1883841"/>
            <a:ext cx="3083656" cy="34348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</p:cNvCxnSpPr>
          <p:nvPr/>
        </p:nvCxnSpPr>
        <p:spPr>
          <a:xfrm flipV="1">
            <a:off x="3524250" y="4708477"/>
            <a:ext cx="2913536" cy="61025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67093" y="2710062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90%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human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95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587" y="396299"/>
            <a:ext cx="623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Adversarial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Learning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in</a:t>
            </a:r>
          </a:p>
          <a:p>
            <a:r>
              <a:rPr lang="en-US" altLang="zh-CN" sz="2400" b="1" dirty="0" smtClean="0"/>
              <a:t>Image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Generation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sz="2400" dirty="0" err="1" smtClean="0"/>
              <a:t>Goodfellow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al.,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2014)</a:t>
            </a:r>
            <a:r>
              <a:rPr lang="zh-CN" altLang="en-US" sz="2400" b="1" dirty="0" smtClean="0"/>
              <a:t> </a:t>
            </a:r>
            <a:endParaRPr lang="en-US" sz="2400" b="1" dirty="0"/>
          </a:p>
        </p:txBody>
      </p:sp>
      <p:pic>
        <p:nvPicPr>
          <p:cNvPr id="16" name="Shape 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96144" y="1769442"/>
            <a:ext cx="7848608" cy="4249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6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Model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Break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Down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38796" y="156566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4490" y="4243103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351C75"/>
                </a:solidFill>
              </a:rPr>
              <a:t>Discriminative</a:t>
            </a:r>
            <a:r>
              <a:rPr lang="zh-CN" altLang="en-US" sz="2400" dirty="0" smtClean="0">
                <a:solidFill>
                  <a:srgbClr val="351C75"/>
                </a:solidFill>
              </a:rPr>
              <a:t> </a:t>
            </a:r>
            <a:r>
              <a:rPr lang="en" sz="2400" dirty="0" smtClean="0">
                <a:solidFill>
                  <a:srgbClr val="351C75"/>
                </a:solidFill>
              </a:rPr>
              <a:t>Model (</a:t>
            </a:r>
            <a:r>
              <a:rPr lang="en-US" altLang="zh-CN" sz="2400" dirty="0" smtClean="0">
                <a:solidFill>
                  <a:srgbClr val="351C75"/>
                </a:solidFill>
              </a:rPr>
              <a:t>D</a:t>
            </a:r>
            <a:r>
              <a:rPr lang="en" sz="2400" dirty="0" smtClean="0">
                <a:solidFill>
                  <a:srgbClr val="351C75"/>
                </a:solidFill>
              </a:rPr>
              <a:t>)</a:t>
            </a:r>
            <a:endParaRPr lang="en" sz="2400" dirty="0">
              <a:solidFill>
                <a:srgbClr val="351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4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83" y="320903"/>
            <a:ext cx="5126473" cy="2221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96435"/>
            <a:ext cx="1828799" cy="1816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3" y="3321424"/>
            <a:ext cx="4802795" cy="2736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73" y="3157071"/>
            <a:ext cx="3948591" cy="29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0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Computers need to </a:t>
            </a:r>
            <a:r>
              <a:rPr lang="en-US" sz="2800" b="1" dirty="0" smtClean="0"/>
              <a:t>understand</a:t>
            </a:r>
            <a:r>
              <a:rPr lang="en-US" sz="2800" dirty="0" smtClean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Computers need to generate coherent, meaningful sequences in response to what you ask, that require </a:t>
            </a:r>
            <a:r>
              <a:rPr lang="en-US" sz="2800" dirty="0" smtClean="0">
                <a:solidFill>
                  <a:srgbClr val="FF0000"/>
                </a:solidFill>
              </a:rPr>
              <a:t>domain knowledge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B050"/>
                </a:solidFill>
              </a:rPr>
              <a:t>discourse knowledge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 smtClean="0"/>
              <a:t>Responses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same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need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consistent</a:t>
            </a:r>
            <a:r>
              <a:rPr lang="en-US" altLang="zh-CN" sz="2800" dirty="0" smtClean="0"/>
              <a:t>.</a:t>
            </a:r>
            <a:endParaRPr lang="en-US" altLang="zh-CN" sz="28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Why is building a </a:t>
            </a:r>
            <a:r>
              <a:rPr lang="en-US" b="1" dirty="0" err="1" smtClean="0"/>
              <a:t>chatbot</a:t>
            </a:r>
            <a:r>
              <a:rPr lang="en-US" b="1" dirty="0" smtClean="0"/>
              <a:t> hard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01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Model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Break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Down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351C75"/>
                </a:solidFill>
              </a:rPr>
              <a:t>Discriminative</a:t>
            </a:r>
            <a:r>
              <a:rPr lang="zh-CN" altLang="en-US" sz="2400" dirty="0" smtClean="0">
                <a:solidFill>
                  <a:srgbClr val="351C75"/>
                </a:solidFill>
              </a:rPr>
              <a:t> </a:t>
            </a:r>
            <a:r>
              <a:rPr lang="en" sz="2400" dirty="0" smtClean="0">
                <a:solidFill>
                  <a:srgbClr val="351C75"/>
                </a:solidFill>
              </a:rPr>
              <a:t>Model (</a:t>
            </a:r>
            <a:r>
              <a:rPr lang="en-US" altLang="zh-CN" sz="2400" dirty="0" smtClean="0">
                <a:solidFill>
                  <a:srgbClr val="351C75"/>
                </a:solidFill>
              </a:rPr>
              <a:t>D</a:t>
            </a:r>
            <a:r>
              <a:rPr lang="en" sz="2400" dirty="0" smtClean="0">
                <a:solidFill>
                  <a:srgbClr val="351C75"/>
                </a:solidFill>
              </a:rPr>
              <a:t>)</a:t>
            </a:r>
            <a:endParaRPr lang="en" sz="2400" dirty="0">
              <a:solidFill>
                <a:srgbClr val="351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Model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Break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Down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302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Model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Break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Down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/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351C75"/>
                </a:solidFill>
              </a:rPr>
              <a:t>Discriminative</a:t>
            </a:r>
            <a:r>
              <a:rPr lang="zh-CN" altLang="en-US" sz="2400" dirty="0" smtClean="0">
                <a:solidFill>
                  <a:srgbClr val="351C75"/>
                </a:solidFill>
              </a:rPr>
              <a:t> </a:t>
            </a:r>
            <a:r>
              <a:rPr lang="en" sz="2400" dirty="0" smtClean="0">
                <a:solidFill>
                  <a:srgbClr val="351C75"/>
                </a:solidFill>
              </a:rPr>
              <a:t>Model (</a:t>
            </a:r>
            <a:r>
              <a:rPr lang="en-US" altLang="zh-CN" sz="2400" dirty="0" smtClean="0">
                <a:solidFill>
                  <a:srgbClr val="351C75"/>
                </a:solidFill>
              </a:rPr>
              <a:t>D</a:t>
            </a:r>
            <a:r>
              <a:rPr lang="en" sz="2400" dirty="0" smtClean="0">
                <a:solidFill>
                  <a:srgbClr val="351C75"/>
                </a:solidFill>
              </a:rPr>
              <a:t>)</a:t>
            </a:r>
            <a:endParaRPr lang="en" sz="2400" dirty="0">
              <a:solidFill>
                <a:srgbClr val="351C75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89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Model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Break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Down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/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351C75"/>
                </a:solidFill>
              </a:rPr>
              <a:t>Discriminative</a:t>
            </a:r>
            <a:r>
              <a:rPr lang="zh-CN" altLang="en-US" sz="2400" dirty="0" smtClean="0">
                <a:solidFill>
                  <a:srgbClr val="351C75"/>
                </a:solidFill>
              </a:rPr>
              <a:t> </a:t>
            </a:r>
            <a:r>
              <a:rPr lang="en" sz="2400" dirty="0" smtClean="0">
                <a:solidFill>
                  <a:srgbClr val="351C75"/>
                </a:solidFill>
              </a:rPr>
              <a:t>Model (</a:t>
            </a:r>
            <a:r>
              <a:rPr lang="en-US" altLang="zh-CN" sz="2400" dirty="0" smtClean="0">
                <a:solidFill>
                  <a:srgbClr val="351C75"/>
                </a:solidFill>
              </a:rPr>
              <a:t>D</a:t>
            </a:r>
            <a:r>
              <a:rPr lang="en" sz="2400" dirty="0" smtClean="0">
                <a:solidFill>
                  <a:srgbClr val="351C75"/>
                </a:solidFill>
              </a:rPr>
              <a:t>)</a:t>
            </a:r>
            <a:endParaRPr lang="en" sz="2400" dirty="0">
              <a:solidFill>
                <a:srgbClr val="351C75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4" name="Straight Arrow Connector 203"/>
          <p:cNvCxnSpPr/>
          <p:nvPr/>
        </p:nvCxnSpPr>
        <p:spPr>
          <a:xfrm flipV="1">
            <a:off x="3864465" y="5417705"/>
            <a:ext cx="1617196" cy="48727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/>
          <p:cNvGrpSpPr/>
          <p:nvPr/>
        </p:nvGrpSpPr>
        <p:grpSpPr>
          <a:xfrm>
            <a:off x="9799901" y="5051699"/>
            <a:ext cx="661071" cy="307731"/>
            <a:chOff x="10932478" y="5411937"/>
            <a:chExt cx="661071" cy="307731"/>
          </a:xfrm>
        </p:grpSpPr>
        <p:sp>
          <p:nvSpPr>
            <p:cNvPr id="216" name="Rectangle 215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5200093" y="5020201"/>
            <a:ext cx="661071" cy="307731"/>
            <a:chOff x="10932478" y="5411937"/>
            <a:chExt cx="661071" cy="307731"/>
          </a:xfrm>
        </p:grpSpPr>
        <p:sp>
          <p:nvSpPr>
            <p:cNvPr id="222" name="Rectangle 221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4" name="Oval 223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6" name="Oval 225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28" name="Straight Arrow Connector 227"/>
          <p:cNvCxnSpPr/>
          <p:nvPr/>
        </p:nvCxnSpPr>
        <p:spPr>
          <a:xfrm flipV="1">
            <a:off x="8684427" y="5417705"/>
            <a:ext cx="1438770" cy="53249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2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Model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Break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Down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/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351C75"/>
                </a:solidFill>
              </a:rPr>
              <a:t>Discriminative</a:t>
            </a:r>
            <a:r>
              <a:rPr lang="zh-CN" altLang="en-US" sz="2400" dirty="0" smtClean="0">
                <a:solidFill>
                  <a:srgbClr val="351C75"/>
                </a:solidFill>
              </a:rPr>
              <a:t> </a:t>
            </a:r>
            <a:r>
              <a:rPr lang="en" sz="2400" dirty="0" smtClean="0">
                <a:solidFill>
                  <a:srgbClr val="351C75"/>
                </a:solidFill>
              </a:rPr>
              <a:t>Model (</a:t>
            </a:r>
            <a:r>
              <a:rPr lang="en-US" altLang="zh-CN" sz="2400" dirty="0" smtClean="0">
                <a:solidFill>
                  <a:srgbClr val="351C75"/>
                </a:solidFill>
              </a:rPr>
              <a:t>D</a:t>
            </a:r>
            <a:r>
              <a:rPr lang="en" sz="2400" dirty="0" smtClean="0">
                <a:solidFill>
                  <a:srgbClr val="351C75"/>
                </a:solidFill>
              </a:rPr>
              <a:t>)</a:t>
            </a:r>
            <a:endParaRPr lang="en" sz="2400" dirty="0">
              <a:solidFill>
                <a:srgbClr val="351C75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4" name="Straight Arrow Connector 203"/>
          <p:cNvCxnSpPr/>
          <p:nvPr/>
        </p:nvCxnSpPr>
        <p:spPr>
          <a:xfrm flipV="1">
            <a:off x="3864465" y="5417705"/>
            <a:ext cx="1617196" cy="48727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/>
          <p:cNvGrpSpPr/>
          <p:nvPr/>
        </p:nvGrpSpPr>
        <p:grpSpPr>
          <a:xfrm>
            <a:off x="9799901" y="5051699"/>
            <a:ext cx="661071" cy="307731"/>
            <a:chOff x="10932478" y="5411937"/>
            <a:chExt cx="661071" cy="307731"/>
          </a:xfrm>
        </p:grpSpPr>
        <p:sp>
          <p:nvSpPr>
            <p:cNvPr id="216" name="Rectangle 215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5200093" y="5020201"/>
            <a:ext cx="661071" cy="307731"/>
            <a:chOff x="10932478" y="5411937"/>
            <a:chExt cx="661071" cy="307731"/>
          </a:xfrm>
        </p:grpSpPr>
        <p:sp>
          <p:nvSpPr>
            <p:cNvPr id="222" name="Rectangle 221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4" name="Oval 223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6" name="Oval 225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28" name="Straight Arrow Connector 227"/>
          <p:cNvCxnSpPr/>
          <p:nvPr/>
        </p:nvCxnSpPr>
        <p:spPr>
          <a:xfrm flipV="1">
            <a:off x="8684427" y="5417705"/>
            <a:ext cx="1438770" cy="53249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22" idx="0"/>
          </p:cNvCxnSpPr>
          <p:nvPr/>
        </p:nvCxnSpPr>
        <p:spPr>
          <a:xfrm flipV="1">
            <a:off x="5530629" y="4585648"/>
            <a:ext cx="4568869" cy="4345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6" idx="0"/>
          </p:cNvCxnSpPr>
          <p:nvPr/>
        </p:nvCxnSpPr>
        <p:spPr>
          <a:xfrm flipV="1">
            <a:off x="10130437" y="4585648"/>
            <a:ext cx="7758" cy="46605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8776992" y="4167807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90%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human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0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Model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Break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Down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/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351C75"/>
                </a:solidFill>
              </a:rPr>
              <a:t>Discriminative</a:t>
            </a:r>
            <a:r>
              <a:rPr lang="zh-CN" altLang="en-US" sz="2400" dirty="0" smtClean="0">
                <a:solidFill>
                  <a:srgbClr val="351C75"/>
                </a:solidFill>
              </a:rPr>
              <a:t> </a:t>
            </a:r>
            <a:r>
              <a:rPr lang="en" sz="2400" dirty="0" smtClean="0">
                <a:solidFill>
                  <a:srgbClr val="351C75"/>
                </a:solidFill>
              </a:rPr>
              <a:t>Model (</a:t>
            </a:r>
            <a:r>
              <a:rPr lang="en-US" altLang="zh-CN" sz="2400" dirty="0" smtClean="0">
                <a:solidFill>
                  <a:srgbClr val="351C75"/>
                </a:solidFill>
              </a:rPr>
              <a:t>D</a:t>
            </a:r>
            <a:r>
              <a:rPr lang="en" sz="2400" dirty="0" smtClean="0">
                <a:solidFill>
                  <a:srgbClr val="351C75"/>
                </a:solidFill>
              </a:rPr>
              <a:t>)</a:t>
            </a:r>
            <a:endParaRPr lang="en" sz="2400" dirty="0">
              <a:solidFill>
                <a:srgbClr val="351C75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4" name="Straight Arrow Connector 203"/>
          <p:cNvCxnSpPr/>
          <p:nvPr/>
        </p:nvCxnSpPr>
        <p:spPr>
          <a:xfrm flipV="1">
            <a:off x="3864465" y="5417705"/>
            <a:ext cx="1617196" cy="48727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/>
          <p:cNvGrpSpPr/>
          <p:nvPr/>
        </p:nvGrpSpPr>
        <p:grpSpPr>
          <a:xfrm>
            <a:off x="9799901" y="5051699"/>
            <a:ext cx="661071" cy="307731"/>
            <a:chOff x="10932478" y="5411937"/>
            <a:chExt cx="661071" cy="307731"/>
          </a:xfrm>
        </p:grpSpPr>
        <p:sp>
          <p:nvSpPr>
            <p:cNvPr id="216" name="Rectangle 215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5200093" y="5020201"/>
            <a:ext cx="661071" cy="307731"/>
            <a:chOff x="10932478" y="5411937"/>
            <a:chExt cx="661071" cy="307731"/>
          </a:xfrm>
        </p:grpSpPr>
        <p:sp>
          <p:nvSpPr>
            <p:cNvPr id="222" name="Rectangle 221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4" name="Oval 223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6" name="Oval 225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28" name="Straight Arrow Connector 227"/>
          <p:cNvCxnSpPr/>
          <p:nvPr/>
        </p:nvCxnSpPr>
        <p:spPr>
          <a:xfrm flipV="1">
            <a:off x="8684427" y="5417705"/>
            <a:ext cx="1438770" cy="53249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22" idx="0"/>
          </p:cNvCxnSpPr>
          <p:nvPr/>
        </p:nvCxnSpPr>
        <p:spPr>
          <a:xfrm flipV="1">
            <a:off x="5530629" y="4585648"/>
            <a:ext cx="4568869" cy="4345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6" idx="0"/>
          </p:cNvCxnSpPr>
          <p:nvPr/>
        </p:nvCxnSpPr>
        <p:spPr>
          <a:xfrm flipV="1">
            <a:off x="10130437" y="4585648"/>
            <a:ext cx="7758" cy="46605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8776992" y="4167807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90%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human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5" name="Straight Arrow Connector 234"/>
          <p:cNvCxnSpPr/>
          <p:nvPr/>
        </p:nvCxnSpPr>
        <p:spPr>
          <a:xfrm flipH="1" flipV="1">
            <a:off x="8851061" y="3629934"/>
            <a:ext cx="1287134" cy="53787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7235488" y="4115407"/>
            <a:ext cx="154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Reward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0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REINFORCE Algorithm (William,1992) </a:t>
            </a:r>
            <a:endParaRPr lang="en-US" sz="2000" dirty="0"/>
          </a:p>
        </p:txBody>
      </p:sp>
      <p:sp>
        <p:nvSpPr>
          <p:cNvPr id="213" name="Rectangle 212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1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REINFORCE Algorithm (William,1992) </a:t>
            </a:r>
            <a:endParaRPr lang="en-US" sz="2000" dirty="0"/>
          </a:p>
        </p:txBody>
      </p:sp>
      <p:sp>
        <p:nvSpPr>
          <p:cNvPr id="213" name="Rectangle 212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05" y="4467023"/>
            <a:ext cx="2360406" cy="57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REINFORCE Algorithm (William,1992) </a:t>
            </a:r>
            <a:endParaRPr lang="en-US" sz="2000" dirty="0"/>
          </a:p>
        </p:txBody>
      </p:sp>
      <p:sp>
        <p:nvSpPr>
          <p:cNvPr id="213" name="Rectangle 212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10" y="5033560"/>
            <a:ext cx="3469241" cy="566719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05" y="4467023"/>
            <a:ext cx="2360406" cy="57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1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REINFORCE Algorithm (William,1992) </a:t>
            </a:r>
            <a:endParaRPr lang="en-US" sz="2000" dirty="0"/>
          </a:p>
        </p:txBody>
      </p:sp>
      <p:sp>
        <p:nvSpPr>
          <p:cNvPr id="213" name="Rectangle 212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10" y="5033560"/>
            <a:ext cx="3469241" cy="566719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05" y="4467023"/>
            <a:ext cx="2360406" cy="572997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59" y="5622370"/>
            <a:ext cx="4657447" cy="9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Computers need to </a:t>
            </a:r>
            <a:r>
              <a:rPr lang="en-US" sz="2800" b="1" dirty="0" smtClean="0"/>
              <a:t>understand</a:t>
            </a:r>
            <a:r>
              <a:rPr lang="en-US" sz="2800" dirty="0" smtClean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Computers need to generate coherent, meaningful sequences in response to what you ask, that require </a:t>
            </a:r>
            <a:r>
              <a:rPr lang="en-US" sz="2800" dirty="0" smtClean="0">
                <a:solidFill>
                  <a:srgbClr val="FF0000"/>
                </a:solidFill>
              </a:rPr>
              <a:t>domain knowledge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B050"/>
                </a:solidFill>
              </a:rPr>
              <a:t>discourse knowledge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 smtClean="0"/>
              <a:t>Responses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same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need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should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interactive.</a:t>
            </a:r>
            <a:r>
              <a:rPr lang="zh-CN" altLang="en-US" sz="2800" dirty="0" smtClean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Why is building a </a:t>
            </a:r>
            <a:r>
              <a:rPr lang="en-US" b="1" dirty="0" err="1" smtClean="0"/>
              <a:t>chatbot</a:t>
            </a:r>
            <a:r>
              <a:rPr lang="en-US" b="1" dirty="0" smtClean="0"/>
              <a:t> hard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125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213" name="Rectangle 212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54" y="4433023"/>
            <a:ext cx="4529917" cy="739986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86" y="5171141"/>
            <a:ext cx="5393402" cy="10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213" name="Rectangle 212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67064" y="6171619"/>
            <a:ext cx="524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Same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reward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tokens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tokens</a:t>
            </a:r>
            <a:endParaRPr lang="en-US" sz="2400" dirty="0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54" y="4433023"/>
            <a:ext cx="4529917" cy="739986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86" y="5171141"/>
            <a:ext cx="5393402" cy="10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682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buSzPct val="100000"/>
              <a:buChar char="-"/>
            </a:pPr>
            <a:r>
              <a:rPr lang="en" sz="2400" dirty="0"/>
              <a:t>REINFORCE assigns the same negative reward to all tokens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i="1" dirty="0">
                <a:solidFill>
                  <a:srgbClr val="000000"/>
                </a:solidFill>
              </a:rPr>
              <a:t>[I, don’t, know</a:t>
            </a:r>
            <a:r>
              <a:rPr lang="en" sz="2400" i="1" dirty="0" smtClean="0">
                <a:solidFill>
                  <a:srgbClr val="000000"/>
                </a:solidFill>
              </a:rPr>
              <a:t>]</a:t>
            </a:r>
            <a:endParaRPr lang="en" sz="2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71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buSzPct val="100000"/>
              <a:buChar char="-"/>
            </a:pPr>
            <a:r>
              <a:rPr lang="en" sz="2400" dirty="0"/>
              <a:t>REINFORCE assigns the same negative reward to all tokens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i="1" dirty="0">
                <a:solidFill>
                  <a:srgbClr val="000000"/>
                </a:solidFill>
              </a:rPr>
              <a:t>[</a:t>
            </a:r>
            <a:r>
              <a:rPr lang="en" sz="2400" i="1" dirty="0">
                <a:solidFill>
                  <a:srgbClr val="C00000"/>
                </a:solidFill>
              </a:rPr>
              <a:t>I, don’t, know</a:t>
            </a:r>
            <a:r>
              <a:rPr lang="en" sz="2400" i="1" dirty="0" smtClean="0">
                <a:solidFill>
                  <a:srgbClr val="000000"/>
                </a:solidFill>
              </a:rPr>
              <a:t>]</a:t>
            </a:r>
            <a:endParaRPr lang="en" sz="2400" i="1" dirty="0">
              <a:solidFill>
                <a:srgbClr val="00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250675" y="3936832"/>
            <a:ext cx="54591" cy="119472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68287" y="5581934"/>
            <a:ext cx="4885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Negative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reward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for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“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I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“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buSzPct val="100000"/>
              <a:buChar char="-"/>
            </a:pPr>
            <a:r>
              <a:rPr lang="en" sz="2400" dirty="0"/>
              <a:t>REINFORCE assigns the same negative reward to all tokens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i="1" dirty="0">
                <a:solidFill>
                  <a:srgbClr val="000000"/>
                </a:solidFill>
              </a:rPr>
              <a:t>[I, don’t, know</a:t>
            </a:r>
            <a:r>
              <a:rPr lang="en" sz="2400" i="1" dirty="0" smtClean="0">
                <a:solidFill>
                  <a:srgbClr val="000000"/>
                </a:solidFill>
              </a:rPr>
              <a:t>]</a:t>
            </a:r>
            <a:endParaRPr lang="en" sz="2400" i="1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70688" y="5224398"/>
            <a:ext cx="6162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800" dirty="0">
                <a:solidFill>
                  <a:srgbClr val="000000"/>
                </a:solidFill>
              </a:rPr>
              <a:t>Reward for Every Generation Step (REGS)</a:t>
            </a:r>
          </a:p>
        </p:txBody>
      </p:sp>
    </p:spTree>
    <p:extLst>
      <p:ext uri="{BB962C8B-B14F-4D97-AF65-F5344CB8AC3E}">
        <p14:creationId xmlns:p14="http://schemas.microsoft.com/office/powerpoint/2010/main" val="13128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39893" y="1265551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/>
              <a:t>Monte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Carlo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Search</a:t>
            </a:r>
            <a:endParaRPr lang="en-US" sz="3600" b="1" dirty="0"/>
          </a:p>
        </p:txBody>
      </p:sp>
      <p:pic>
        <p:nvPicPr>
          <p:cNvPr id="8" name="Shape 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65697" y="2502089"/>
            <a:ext cx="8133897" cy="27752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13445" y="5691116"/>
            <a:ext cx="439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Yu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</a:t>
            </a:r>
            <a:r>
              <a:rPr lang="zh-CN" altLang="en-US" dirty="0" smtClean="0"/>
              <a:t> </a:t>
            </a:r>
            <a:r>
              <a:rPr lang="en-US" altLang="zh-CN" dirty="0" smtClean="0"/>
              <a:t>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213" name="Rectangle 212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68" y="4506562"/>
            <a:ext cx="4708534" cy="10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213" name="Rectangle 212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68" y="4506562"/>
            <a:ext cx="4708534" cy="1099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35" y="4693624"/>
            <a:ext cx="4420306" cy="912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4316" y="5800299"/>
            <a:ext cx="366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Difference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195531" y="5199797"/>
            <a:ext cx="2655498" cy="60050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37816" y="5295331"/>
            <a:ext cx="2270461" cy="5049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1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Policy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Gradient</a:t>
            </a:r>
            <a:endParaRPr lang="en-US" b="1" dirty="0"/>
          </a:p>
        </p:txBody>
      </p:sp>
      <p:sp>
        <p:nvSpPr>
          <p:cNvPr id="213" name="Rectangle 212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Generative Model (G)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68" y="4506562"/>
            <a:ext cx="4708534" cy="10993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50" y="5514034"/>
            <a:ext cx="6222645" cy="1089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0156" y="5689309"/>
            <a:ext cx="371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Actor-critic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627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0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Background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09934" y="1777248"/>
            <a:ext cx="8488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 smtClean="0"/>
              <a:t>IR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based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model</a:t>
            </a:r>
          </a:p>
          <a:p>
            <a:pPr marL="342900" indent="-342900">
              <a:buAutoNum type="arabicPeriod"/>
            </a:pPr>
            <a:r>
              <a:rPr lang="en-US" altLang="zh-CN" sz="3200" dirty="0" smtClean="0"/>
              <a:t>Generation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models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801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3444502"/>
            <a:ext cx="4596222" cy="31117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2796" y="369822"/>
            <a:ext cx="7641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Adversarial Evaluation: "Adversarial Success"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43976" y="1088816"/>
            <a:ext cx="9849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often a system can fool a computer into believing that its generated response was from a human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165320" y="4164423"/>
            <a:ext cx="2757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How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are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you?</a:t>
            </a:r>
            <a:endParaRPr lang="en-US" sz="28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93" y="3641203"/>
            <a:ext cx="2303660" cy="175470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951598" y="2810206"/>
            <a:ext cx="3684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I think "P=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90%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human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generated"</a:t>
            </a:r>
            <a:endParaRPr lang="en-US" sz="3200" dirty="0"/>
          </a:p>
        </p:txBody>
      </p:sp>
      <p:sp>
        <p:nvSpPr>
          <p:cNvPr id="128" name="TextBox 127"/>
          <p:cNvSpPr txBox="1"/>
          <p:nvPr/>
        </p:nvSpPr>
        <p:spPr>
          <a:xfrm>
            <a:off x="7895771" y="5580572"/>
            <a:ext cx="3649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 machine evaluator is fooled!!!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10682" y="3641203"/>
            <a:ext cx="432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7030A0"/>
                </a:solidFill>
              </a:rPr>
              <a:t>I don't know</a:t>
            </a:r>
            <a:endParaRPr lang="en-US" sz="2800" b="1" dirty="0">
              <a:solidFill>
                <a:srgbClr val="7030A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157800" y="4687643"/>
            <a:ext cx="737971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57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8" grpId="0"/>
      <p:bldP spid="21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94500" y="304286"/>
            <a:ext cx="11419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Results: Adversarial Learning Improves Response Generation</a:t>
            </a:r>
            <a:endParaRPr lang="en-US" sz="3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18" y="1451711"/>
            <a:ext cx="2398643" cy="17158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796" y="3257703"/>
            <a:ext cx="333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Human Evaluator </a:t>
            </a:r>
            <a:endParaRPr lang="en-US" sz="32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01" y="3970732"/>
            <a:ext cx="2303660" cy="17547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2796" y="5751215"/>
            <a:ext cx="371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Machine Evaluator</a:t>
            </a:r>
            <a:endParaRPr lang="en-US" sz="3200" dirty="0"/>
          </a:p>
        </p:txBody>
      </p:sp>
      <p:sp>
        <p:nvSpPr>
          <p:cNvPr id="20" name="Rectangle 19"/>
          <p:cNvSpPr/>
          <p:nvPr/>
        </p:nvSpPr>
        <p:spPr>
          <a:xfrm>
            <a:off x="5209753" y="3893976"/>
            <a:ext cx="54542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/>
              <a:t>Adversarial Success</a:t>
            </a:r>
          </a:p>
          <a:p>
            <a:r>
              <a:rPr lang="en-US" sz="2800" dirty="0" smtClean="0"/>
              <a:t> (How often can you fool a machine)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5490136" y="1318870"/>
            <a:ext cx="6034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</a:t>
            </a:r>
            <a:r>
              <a:rPr lang="en-US" sz="2800" dirty="0" smtClean="0"/>
              <a:t>s  a vanilla generation model</a:t>
            </a:r>
            <a:endParaRPr lang="en-US" sz="28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5635315" y="5005973"/>
          <a:ext cx="563453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566"/>
                <a:gridCol w="1204967"/>
              </a:tblGrid>
              <a:tr h="51746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Adversarial</a:t>
                      </a:r>
                      <a:r>
                        <a:rPr lang="en-US" sz="2800" baseline="0" dirty="0" smtClean="0"/>
                        <a:t> Learning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8.0</a:t>
                      </a:r>
                      <a:endParaRPr lang="en-US" sz="2800" dirty="0"/>
                    </a:p>
                  </a:txBody>
                  <a:tcPr/>
                </a:tc>
              </a:tr>
              <a:tr h="29583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Standard Seq2Seq model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4.9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376711" y="2113263"/>
          <a:ext cx="5893137" cy="150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441"/>
                <a:gridCol w="2426585"/>
                <a:gridCol w="1052111"/>
              </a:tblGrid>
              <a:tr h="56466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Adversarial Win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Adversarial Lose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Tie</a:t>
                      </a:r>
                      <a:endParaRPr lang="en-US" sz="2800" dirty="0"/>
                    </a:p>
                  </a:txBody>
                  <a:tcPr/>
                </a:tc>
              </a:tr>
              <a:tr h="56466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62%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18%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20%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20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14" y="1626359"/>
            <a:ext cx="6375400" cy="172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81" y="3677882"/>
            <a:ext cx="47752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81" y="5652259"/>
            <a:ext cx="533400" cy="33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21" y="5294575"/>
            <a:ext cx="40386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14" y="1280899"/>
            <a:ext cx="3759200" cy="33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14" y="5982459"/>
            <a:ext cx="533400" cy="330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2796" y="369822"/>
            <a:ext cx="8881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Adversarial Learning for Neural Dialogue Generation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1873914" y="1626358"/>
            <a:ext cx="6530498" cy="179449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306" y="2274515"/>
            <a:ext cx="2200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Update the Discriminator 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34464" y="3639308"/>
            <a:ext cx="6569947" cy="234315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771028" y="4363874"/>
            <a:ext cx="2200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/>
                </a:solidFill>
              </a:rPr>
              <a:t>Update the Generator</a:t>
            </a:r>
            <a:endParaRPr lang="en-US" sz="2200" b="1" dirty="0">
              <a:solidFill>
                <a:schemeClr val="accent6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44606" y="5232034"/>
            <a:ext cx="4031616" cy="36734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898361" y="5685894"/>
            <a:ext cx="2862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The discriminator forces the generator to produce correct responses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790765" y="5446975"/>
            <a:ext cx="2107596" cy="7005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98" y="2629279"/>
            <a:ext cx="8925379" cy="1970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3" y="1301289"/>
            <a:ext cx="1856476" cy="1327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5594" y="5090615"/>
            <a:ext cx="363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RL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multi-turn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conversations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01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response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029205"/>
            <a:ext cx="10434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</a:t>
            </a:r>
            <a:r>
              <a:rPr lang="en-US" sz="3600" smtClean="0"/>
              <a:t>ell </a:t>
            </a:r>
            <a:r>
              <a:rPr lang="en-US" sz="3600" dirty="0"/>
              <a:t>me ... how long have you had this falling sickness ? 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427328"/>
              </p:ext>
            </p:extLst>
          </p:nvPr>
        </p:nvGraphicFramePr>
        <p:xfrm>
          <a:off x="159026" y="1808924"/>
          <a:ext cx="11973339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2"/>
                <a:gridCol w="5584737"/>
              </a:tblGrid>
              <a:tr h="653143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System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Response</a:t>
                      </a:r>
                      <a:endParaRPr lang="en-US" sz="4000" dirty="0"/>
                    </a:p>
                  </a:txBody>
                  <a:tcPr/>
                </a:tc>
              </a:tr>
              <a:tr h="596348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Vanilla-MLE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I’m not a doctor.</a:t>
                      </a:r>
                    </a:p>
                  </a:txBody>
                  <a:tcPr/>
                </a:tc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Vanilla-Sample </a:t>
                      </a:r>
                      <a:endParaRPr lang="en-US" sz="3600" dirty="0" smtClean="0"/>
                    </a:p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Well everything you did was totally untrue.</a:t>
                      </a:r>
                    </a:p>
                  </a:txBody>
                  <a:tcPr/>
                </a:tc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REINFORCE </a:t>
                      </a:r>
                      <a:endParaRPr lang="en-US" sz="3600" dirty="0" smtClean="0"/>
                    </a:p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I don’t know how long it’s been. </a:t>
                      </a:r>
                    </a:p>
                  </a:txBody>
                  <a:tcPr/>
                </a:tc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REGS Monte Carlo</a:t>
                      </a:r>
                      <a:r>
                        <a:rPr lang="en-US" sz="3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(Reward for Every Generation Step)</a:t>
                      </a:r>
                      <a:endParaRPr lang="en-US" sz="3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few months, I guess.</a:t>
                      </a:r>
                      <a:endParaRPr lang="en-US" sz="3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0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16136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35740" y="1938612"/>
            <a:ext cx="10322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3200" dirty="0" smtClean="0"/>
              <a:t>How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with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generic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responses</a:t>
            </a:r>
          </a:p>
          <a:p>
            <a:pPr marL="457200" indent="-457200">
              <a:buFontTx/>
              <a:buAutoNum type="arabicPeriod"/>
            </a:pPr>
            <a:r>
              <a:rPr lang="en-US" altLang="zh-CN" sz="3200" dirty="0"/>
              <a:t>Consider</a:t>
            </a:r>
            <a:r>
              <a:rPr lang="zh-CN" altLang="en-US" sz="3200" dirty="0"/>
              <a:t> </a:t>
            </a:r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context</a:t>
            </a:r>
            <a:r>
              <a:rPr lang="en-US" sz="3200" dirty="0"/>
              <a:t>                    </a:t>
            </a:r>
            <a:r>
              <a:rPr lang="en-US" sz="3200" dirty="0" smtClean="0"/>
              <a:t>                    </a:t>
            </a:r>
            <a:endParaRPr lang="en-US" sz="3200" dirty="0" smtClean="0"/>
          </a:p>
          <a:p>
            <a:pPr marL="457200" indent="-457200">
              <a:buAutoNum type="arabicPeriod"/>
            </a:pPr>
            <a:r>
              <a:rPr lang="en-US" sz="3200" dirty="0" smtClean="0"/>
              <a:t>How to </a:t>
            </a:r>
            <a:r>
              <a:rPr lang="en-US" altLang="zh-CN" sz="3200" dirty="0" smtClean="0"/>
              <a:t>preserve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Speaker Consistency </a:t>
            </a:r>
            <a:endParaRPr lang="en-US" sz="3200" dirty="0" smtClean="0"/>
          </a:p>
          <a:p>
            <a:pPr marL="457200" indent="-457200">
              <a:buAutoNum type="arabicPeriod"/>
            </a:pPr>
            <a:r>
              <a:rPr lang="en-US" altLang="zh-CN" sz="3200" dirty="0" smtClean="0"/>
              <a:t>How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foster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long-term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success</a:t>
            </a:r>
            <a:endParaRPr lang="en-US" altLang="zh-CN" sz="3200" dirty="0" smtClean="0"/>
          </a:p>
          <a:p>
            <a:pPr marL="457200" indent="-457200">
              <a:buAutoNum type="arabicPeriod"/>
            </a:pPr>
            <a:r>
              <a:rPr lang="en-US" altLang="zh-CN" sz="3200" dirty="0" smtClean="0"/>
              <a:t>What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good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rewards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dialogue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generation</a:t>
            </a:r>
          </a:p>
          <a:p>
            <a:pPr marL="457200" indent="-457200">
              <a:buAutoNum type="arabicPeriod"/>
            </a:pPr>
            <a:r>
              <a:rPr lang="en-US" altLang="zh-CN" sz="3200" dirty="0" smtClean="0">
                <a:solidFill>
                  <a:srgbClr val="C00000"/>
                </a:solidFill>
              </a:rPr>
              <a:t>Building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interactive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bots</a:t>
            </a:r>
            <a:endParaRPr lang="en-US" sz="32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5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92" y="1880572"/>
            <a:ext cx="283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9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8" y="1932580"/>
            <a:ext cx="960542" cy="1221154"/>
          </a:xfrm>
          <a:prstGeom prst="rect">
            <a:avLst/>
          </a:prstGeom>
        </p:spPr>
      </p:pic>
      <p:sp>
        <p:nvSpPr>
          <p:cNvPr id="17" name="Bulle rectangulaire 17"/>
          <p:cNvSpPr/>
          <p:nvPr/>
        </p:nvSpPr>
        <p:spPr>
          <a:xfrm flipH="1">
            <a:off x="6096000" y="2439789"/>
            <a:ext cx="2228193" cy="355963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CS224n?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592" y="1880572"/>
            <a:ext cx="283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9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26204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754" y="2286928"/>
            <a:ext cx="960542" cy="1221154"/>
          </a:xfrm>
          <a:prstGeom prst="rect">
            <a:avLst/>
          </a:prstGeom>
        </p:spPr>
      </p:pic>
      <p:sp>
        <p:nvSpPr>
          <p:cNvPr id="17" name="Bulle rectangulaire 17"/>
          <p:cNvSpPr/>
          <p:nvPr/>
        </p:nvSpPr>
        <p:spPr>
          <a:xfrm flipH="1">
            <a:off x="6096000" y="2439789"/>
            <a:ext cx="2228193" cy="355963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What</a:t>
            </a:r>
            <a:r>
              <a:rPr lang="zh-CN" alt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CS224n?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592" y="1880572"/>
            <a:ext cx="283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8" name="Bulle rectangulaire 17"/>
          <p:cNvSpPr/>
          <p:nvPr/>
        </p:nvSpPr>
        <p:spPr>
          <a:xfrm flipH="1">
            <a:off x="5885793" y="3188890"/>
            <a:ext cx="2438400" cy="355963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it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class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about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speech?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13919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8" y="1932580"/>
            <a:ext cx="960542" cy="1221154"/>
          </a:xfrm>
          <a:prstGeom prst="rect">
            <a:avLst/>
          </a:prstGeom>
        </p:spPr>
      </p:pic>
      <p:sp>
        <p:nvSpPr>
          <p:cNvPr id="17" name="Bulle rectangulaire 17"/>
          <p:cNvSpPr/>
          <p:nvPr/>
        </p:nvSpPr>
        <p:spPr>
          <a:xfrm flipH="1">
            <a:off x="6209564" y="2543157"/>
            <a:ext cx="2228193" cy="355963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cs224n?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7" y="3153734"/>
            <a:ext cx="852469" cy="8524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592" y="1880572"/>
            <a:ext cx="283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2" name="Bulle rectangulaire 18"/>
          <p:cNvSpPr/>
          <p:nvPr/>
        </p:nvSpPr>
        <p:spPr>
          <a:xfrm flipH="1">
            <a:off x="2389843" y="3387405"/>
            <a:ext cx="3495950" cy="743161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224n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class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about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speech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and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dialogue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09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37447" y="696036"/>
            <a:ext cx="5404045" cy="95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IR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10418" y="1842448"/>
            <a:ext cx="380749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A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big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conversation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corpus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endParaRPr lang="en-US" b="1" dirty="0"/>
          </a:p>
          <a:p>
            <a:r>
              <a:rPr lang="en-US" altLang="zh-CN" b="1" dirty="0" smtClean="0">
                <a:solidFill>
                  <a:srgbClr val="7030A0"/>
                </a:solidFill>
              </a:rPr>
              <a:t>A: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How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old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are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you</a:t>
            </a:r>
          </a:p>
          <a:p>
            <a:r>
              <a:rPr lang="en-US" altLang="zh-CN" b="1" dirty="0" smtClean="0">
                <a:solidFill>
                  <a:srgbClr val="7030A0"/>
                </a:solidFill>
              </a:rPr>
              <a:t>B: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I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am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eight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endParaRPr lang="en-US" altLang="zh-CN" b="1" dirty="0" smtClean="0">
              <a:solidFill>
                <a:srgbClr val="7030A0"/>
              </a:solidFill>
            </a:endParaRPr>
          </a:p>
          <a:p>
            <a:endParaRPr lang="en-US" altLang="zh-CN" b="1" dirty="0"/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A: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What’s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your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name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?</a:t>
            </a:r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B: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I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am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john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endParaRPr lang="en-US" altLang="zh-CN" b="1" dirty="0">
              <a:solidFill>
                <a:schemeClr val="accent6"/>
              </a:solidFill>
            </a:endParaRPr>
          </a:p>
          <a:p>
            <a:r>
              <a:rPr lang="en-US" altLang="zh-CN" b="1" dirty="0" smtClean="0"/>
              <a:t>A: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How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you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like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CS224n?</a:t>
            </a:r>
          </a:p>
          <a:p>
            <a:r>
              <a:rPr lang="en-US" altLang="zh-CN" b="1" dirty="0" smtClean="0"/>
              <a:t>B: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cannot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more.</a:t>
            </a:r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endParaRPr lang="en-US" b="1" dirty="0"/>
          </a:p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A: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How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do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you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like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Jiwei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B: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He’s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such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Jerk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!!!!!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8" y="1932580"/>
            <a:ext cx="960542" cy="1221154"/>
          </a:xfrm>
          <a:prstGeom prst="rect">
            <a:avLst/>
          </a:prstGeom>
        </p:spPr>
      </p:pic>
      <p:sp>
        <p:nvSpPr>
          <p:cNvPr id="17" name="Bulle rectangulaire 17"/>
          <p:cNvSpPr/>
          <p:nvPr/>
        </p:nvSpPr>
        <p:spPr>
          <a:xfrm flipH="1">
            <a:off x="6209564" y="2543157"/>
            <a:ext cx="2228193" cy="355963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7" y="3153734"/>
            <a:ext cx="852469" cy="852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28" y="4502359"/>
            <a:ext cx="960542" cy="1221154"/>
          </a:xfrm>
          <a:prstGeom prst="rect">
            <a:avLst/>
          </a:prstGeom>
        </p:spPr>
      </p:pic>
      <p:sp>
        <p:nvSpPr>
          <p:cNvPr id="11" name="Bulle rectangulaire 17"/>
          <p:cNvSpPr/>
          <p:nvPr/>
        </p:nvSpPr>
        <p:spPr>
          <a:xfrm flipH="1">
            <a:off x="6096000" y="4810155"/>
            <a:ext cx="2228193" cy="355963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Oh.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Yeah.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the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class.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592" y="1880572"/>
            <a:ext cx="283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3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8"/>
          <p:cNvSpPr/>
          <p:nvPr/>
        </p:nvSpPr>
        <p:spPr>
          <a:xfrm flipH="1">
            <a:off x="2389843" y="3387405"/>
            <a:ext cx="3495950" cy="743161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224n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class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about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speech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and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dialogue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900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20911" y="1027906"/>
            <a:ext cx="290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Chatbot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6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045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20911" y="1027906"/>
            <a:ext cx="478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Chatbot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374" y="2543157"/>
            <a:ext cx="1258984" cy="21590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12005" y="3244334"/>
            <a:ext cx="2768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CS224n</a:t>
            </a:r>
            <a:r>
              <a:rPr lang="en-US" altLang="zh-CN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8455" y="4202023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UNK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6889531" y="3622679"/>
            <a:ext cx="0" cy="579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99403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20911" y="1027906"/>
            <a:ext cx="478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Chatbot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374" y="2543157"/>
            <a:ext cx="1258984" cy="21590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28217" y="3244334"/>
            <a:ext cx="2535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UNK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23623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20911" y="1027906"/>
            <a:ext cx="478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Chatbot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374" y="2543157"/>
            <a:ext cx="1258984" cy="21590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28217" y="3244334"/>
            <a:ext cx="2535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UNK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8217" y="4155905"/>
            <a:ext cx="338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anyway</a:t>
            </a:r>
            <a:r>
              <a:rPr lang="zh-CN" altLang="en-US" dirty="0" smtClean="0"/>
              <a:t>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885793" y="3622679"/>
            <a:ext cx="0" cy="533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5131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20911" y="1027906"/>
            <a:ext cx="478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Chatbot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374" y="2543157"/>
            <a:ext cx="1258984" cy="215904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346258" y="3317906"/>
            <a:ext cx="2535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UNK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403834" y="3696251"/>
            <a:ext cx="0" cy="533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346258" y="4468042"/>
            <a:ext cx="661071" cy="307731"/>
            <a:chOff x="10932478" y="5411937"/>
            <a:chExt cx="661071" cy="307731"/>
          </a:xfrm>
        </p:grpSpPr>
        <p:sp>
          <p:nvSpPr>
            <p:cNvPr id="32" name="Rectangle 31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Oval 33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5" name="Oval 34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763821" y="5004066"/>
            <a:ext cx="12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softmax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030399" y="53062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5113480" y="5426215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522009" y="4461827"/>
            <a:ext cx="162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Forward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Backward</a:t>
            </a:r>
            <a:endParaRPr lang="en-US" dirty="0"/>
          </a:p>
        </p:txBody>
      </p:sp>
      <p:sp>
        <p:nvSpPr>
          <p:cNvPr id="23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2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20911" y="1027906"/>
            <a:ext cx="478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Chatbot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374" y="2543157"/>
            <a:ext cx="1258984" cy="21590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6258" y="3317906"/>
            <a:ext cx="2535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UNK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03834" y="3696251"/>
            <a:ext cx="0" cy="533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346258" y="4468042"/>
            <a:ext cx="661071" cy="307731"/>
            <a:chOff x="10932478" y="5411937"/>
            <a:chExt cx="661071" cy="307731"/>
          </a:xfrm>
        </p:grpSpPr>
        <p:sp>
          <p:nvSpPr>
            <p:cNvPr id="16" name="Rectangle 15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63821" y="5004066"/>
            <a:ext cx="12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softmax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030399" y="53062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113480" y="5426215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22009" y="4461827"/>
            <a:ext cx="162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Forward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Backward</a:t>
            </a:r>
            <a:endParaRPr lang="en-US" dirty="0"/>
          </a:p>
        </p:txBody>
      </p:sp>
      <p:sp>
        <p:nvSpPr>
          <p:cNvPr id="29" name="Bulle rectangulaire 17"/>
          <p:cNvSpPr/>
          <p:nvPr/>
        </p:nvSpPr>
        <p:spPr>
          <a:xfrm flipH="1">
            <a:off x="7173429" y="3652797"/>
            <a:ext cx="2638096" cy="503108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hate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it.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It‘s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really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aweful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881824" y="3951890"/>
            <a:ext cx="1139087" cy="10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11983" y="3500212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output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1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3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028" y="1690688"/>
            <a:ext cx="852469" cy="8524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20911" y="1027906"/>
            <a:ext cx="478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Chatbot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30" name="Bulle rectangulaire 17"/>
          <p:cNvSpPr/>
          <p:nvPr/>
        </p:nvSpPr>
        <p:spPr>
          <a:xfrm flipH="1">
            <a:off x="6159062" y="3652796"/>
            <a:ext cx="3652463" cy="540831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Searching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the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Web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“how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d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CS224n”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818" y="2839635"/>
            <a:ext cx="1828799" cy="1816504"/>
          </a:xfrm>
          <a:prstGeom prst="rect">
            <a:avLst/>
          </a:prstGeom>
        </p:spPr>
      </p:pic>
      <p:sp>
        <p:nvSpPr>
          <p:cNvPr id="9" name="Bulle rectangulaire 18"/>
          <p:cNvSpPr/>
          <p:nvPr/>
        </p:nvSpPr>
        <p:spPr>
          <a:xfrm flipH="1">
            <a:off x="2479181" y="1947638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CS224s?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8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9328" y="906628"/>
            <a:ext cx="7065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We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need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bot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ask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questions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!!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20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0" y="469901"/>
            <a:ext cx="7065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Identify three classes of Questions :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584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37447" y="696036"/>
            <a:ext cx="5404045" cy="95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IR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10418" y="1842448"/>
            <a:ext cx="380749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A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big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conversation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corpus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endParaRPr lang="en-US" b="1" dirty="0"/>
          </a:p>
          <a:p>
            <a:r>
              <a:rPr lang="en-US" altLang="zh-CN" b="1" dirty="0" smtClean="0">
                <a:solidFill>
                  <a:srgbClr val="7030A0"/>
                </a:solidFill>
              </a:rPr>
              <a:t>A: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How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old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are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you</a:t>
            </a:r>
          </a:p>
          <a:p>
            <a:r>
              <a:rPr lang="en-US" altLang="zh-CN" b="1" dirty="0" smtClean="0">
                <a:solidFill>
                  <a:srgbClr val="7030A0"/>
                </a:solidFill>
              </a:rPr>
              <a:t>B: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I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am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eight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endParaRPr lang="en-US" altLang="zh-CN" b="1" dirty="0" smtClean="0">
              <a:solidFill>
                <a:srgbClr val="7030A0"/>
              </a:solidFill>
            </a:endParaRPr>
          </a:p>
          <a:p>
            <a:endParaRPr lang="en-US" altLang="zh-CN" b="1" dirty="0"/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A: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What’s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your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name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?</a:t>
            </a:r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B: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I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am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john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endParaRPr lang="en-US" altLang="zh-CN" b="1" dirty="0">
              <a:solidFill>
                <a:schemeClr val="accent6"/>
              </a:solidFill>
            </a:endParaRPr>
          </a:p>
          <a:p>
            <a:r>
              <a:rPr lang="en-US" altLang="zh-CN" b="1" dirty="0" smtClean="0"/>
              <a:t>A: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How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you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like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CS224n?</a:t>
            </a:r>
          </a:p>
          <a:p>
            <a:r>
              <a:rPr lang="en-US" altLang="zh-CN" b="1" dirty="0" smtClean="0"/>
              <a:t>B: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cannot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more.</a:t>
            </a:r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endParaRPr lang="en-US" b="1" dirty="0"/>
          </a:p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A: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How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do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you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like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Jiwei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B: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He’s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such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Jerk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!!!!!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69290" y="1334616"/>
            <a:ext cx="5554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input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:</a:t>
            </a:r>
          </a:p>
          <a:p>
            <a:endParaRPr lang="en-US" sz="2000" dirty="0"/>
          </a:p>
          <a:p>
            <a:r>
              <a:rPr lang="en-US" altLang="zh-CN" sz="2000" dirty="0" smtClean="0"/>
              <a:t>What’s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your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?</a:t>
            </a:r>
            <a:r>
              <a:rPr lang="zh-CN" alt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21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0" y="469901"/>
            <a:ext cx="7065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three </a:t>
            </a:r>
            <a:r>
              <a:rPr lang="en-US" sz="3200" dirty="0"/>
              <a:t>classes of Questions : 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82600" y="1547119"/>
            <a:ext cx="10207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Text Clarification - query how to interpret text of dialog </a:t>
            </a:r>
            <a:r>
              <a:rPr lang="en-US" sz="2800" dirty="0" smtClean="0"/>
              <a:t>partner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5652" y="2884001"/>
            <a:ext cx="5537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Which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movie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Hanks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star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?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645652" y="3976460"/>
            <a:ext cx="10000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List,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possible,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movies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Hanks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made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appearance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in.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05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0" y="469901"/>
            <a:ext cx="7065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three </a:t>
            </a:r>
            <a:r>
              <a:rPr lang="en-US" sz="3200" dirty="0"/>
              <a:t>classes of Questions : 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82600" y="1547119"/>
            <a:ext cx="10207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Text Clarification - query how to interpret text of dialog </a:t>
            </a:r>
            <a:r>
              <a:rPr lang="en-US" sz="2800" dirty="0" smtClean="0"/>
              <a:t>partner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7039" y="2552131"/>
            <a:ext cx="4722125" cy="159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6248" y="469900"/>
            <a:ext cx="389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Clarification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904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30038" y="1100657"/>
            <a:ext cx="88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List,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if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possible,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all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movies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that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Tom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Hanks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made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his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appearance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in.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6248" y="469900"/>
            <a:ext cx="389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Clarification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50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30038" y="1100657"/>
            <a:ext cx="88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List,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if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possible,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all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movies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that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Tom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Hanks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made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his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appearance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in.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96248" y="469900"/>
            <a:ext cx="389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Clarification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21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30038" y="1100657"/>
            <a:ext cx="88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List,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if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possible,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all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movies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that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Tom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Hanks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made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his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appearance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in.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6248" y="469900"/>
            <a:ext cx="389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Clarification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46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30038" y="1100657"/>
            <a:ext cx="88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List,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if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possible,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all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movies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that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Tom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Hanks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made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his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appearance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in.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6248" y="469900"/>
            <a:ext cx="389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Clarification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93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25534" y="1776984"/>
            <a:ext cx="3683000" cy="619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30038" y="1100657"/>
            <a:ext cx="88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List,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if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possible,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all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movies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that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Tom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Hanks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made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his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appearance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in.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887" y="2481151"/>
            <a:ext cx="448015" cy="7683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64136" y="2497181"/>
            <a:ext cx="40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Do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you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mean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which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movie</a:t>
            </a:r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Tom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Hanks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appear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in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6248" y="469900"/>
            <a:ext cx="389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Clarification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466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25534" y="1776984"/>
            <a:ext cx="3683000" cy="619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730" y="3394868"/>
            <a:ext cx="513072" cy="5130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0038" y="1100657"/>
            <a:ext cx="88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List,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if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possible,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all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movies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that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Tom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Hanks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made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his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appearance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in.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887" y="2481151"/>
            <a:ext cx="448015" cy="76830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40802" y="3440850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+</a:t>
            </a:r>
            <a:r>
              <a:rPr lang="en-US" sz="2400" b="1" dirty="0" smtClean="0">
                <a:solidFill>
                  <a:srgbClr val="0070C0"/>
                </a:solidFill>
              </a:rPr>
              <a:t>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4136" y="2497181"/>
            <a:ext cx="40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Do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you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mean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which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movie</a:t>
            </a:r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Tom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Hanks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appear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in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?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49887" y="1706063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QA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96248" y="469900"/>
            <a:ext cx="389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Clarification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4599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25534" y="1776984"/>
            <a:ext cx="3683000" cy="619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730" y="3394868"/>
            <a:ext cx="513072" cy="5130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0038" y="1100657"/>
            <a:ext cx="88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List,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if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possible,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all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movies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that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Tom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Hanks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made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his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appearance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in.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887" y="2481151"/>
            <a:ext cx="448015" cy="76830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40802" y="3440850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+</a:t>
            </a:r>
            <a:r>
              <a:rPr lang="en-US" sz="2400" b="1" dirty="0" smtClean="0">
                <a:solidFill>
                  <a:srgbClr val="0070C0"/>
                </a:solidFill>
              </a:rPr>
              <a:t>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4136" y="2497181"/>
            <a:ext cx="40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Do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you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mean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which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movie</a:t>
            </a:r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Did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Tom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Hanks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appear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in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49887" y="1706063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QA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96248" y="469900"/>
            <a:ext cx="389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Clarification</a:t>
            </a:r>
            <a:endParaRPr lang="en-US" sz="32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02" y="4071162"/>
            <a:ext cx="448015" cy="76830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008534" y="425997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37447" y="696036"/>
            <a:ext cx="5404045" cy="95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IR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10418" y="1842448"/>
            <a:ext cx="380749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A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big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conversation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corpus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endParaRPr lang="en-US" b="1" dirty="0"/>
          </a:p>
          <a:p>
            <a:r>
              <a:rPr lang="en-US" altLang="zh-CN" b="1" dirty="0" smtClean="0">
                <a:solidFill>
                  <a:srgbClr val="7030A0"/>
                </a:solidFill>
              </a:rPr>
              <a:t>A: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How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old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are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you</a:t>
            </a:r>
          </a:p>
          <a:p>
            <a:r>
              <a:rPr lang="en-US" altLang="zh-CN" b="1" dirty="0" smtClean="0">
                <a:solidFill>
                  <a:srgbClr val="7030A0"/>
                </a:solidFill>
              </a:rPr>
              <a:t>B: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I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am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eight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endParaRPr lang="en-US" altLang="zh-CN" b="1" dirty="0" smtClean="0">
              <a:solidFill>
                <a:srgbClr val="7030A0"/>
              </a:solidFill>
            </a:endParaRPr>
          </a:p>
          <a:p>
            <a:endParaRPr lang="en-US" altLang="zh-CN" b="1" dirty="0"/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A: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What’s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your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name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?</a:t>
            </a:r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B: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I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am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john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endParaRPr lang="en-US" altLang="zh-CN" b="1" dirty="0">
              <a:solidFill>
                <a:schemeClr val="accent6"/>
              </a:solidFill>
            </a:endParaRPr>
          </a:p>
          <a:p>
            <a:r>
              <a:rPr lang="en-US" altLang="zh-CN" b="1" dirty="0" smtClean="0"/>
              <a:t>A: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How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you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like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CS224n?</a:t>
            </a:r>
          </a:p>
          <a:p>
            <a:r>
              <a:rPr lang="en-US" altLang="zh-CN" b="1" dirty="0" smtClean="0"/>
              <a:t>B: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cannot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more.</a:t>
            </a:r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endParaRPr lang="en-US" b="1" dirty="0"/>
          </a:p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A: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How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do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you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like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Jiwei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B: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He’s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such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Jerk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!!!!!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69290" y="1334616"/>
            <a:ext cx="5554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input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:</a:t>
            </a:r>
          </a:p>
          <a:p>
            <a:endParaRPr lang="en-US" sz="2000" dirty="0"/>
          </a:p>
          <a:p>
            <a:r>
              <a:rPr lang="en-US" altLang="zh-CN" sz="2000" dirty="0" smtClean="0"/>
              <a:t>What’s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your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?</a:t>
            </a:r>
            <a:r>
              <a:rPr lang="zh-CN" altLang="en-US" sz="2000" dirty="0" smtClean="0"/>
              <a:t> 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61815" y="2224585"/>
            <a:ext cx="3507475" cy="4230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589361" y="2224585"/>
            <a:ext cx="3179929" cy="124194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135272" y="2224585"/>
            <a:ext cx="2634018" cy="20471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57851" y="2224585"/>
            <a:ext cx="2811439" cy="283873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25534" y="1776984"/>
            <a:ext cx="3683000" cy="619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730" y="3394868"/>
            <a:ext cx="513072" cy="5130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0038" y="1100657"/>
            <a:ext cx="88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List,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if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possible,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all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movies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that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Tom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Hanks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made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his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appearance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in.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887" y="2481151"/>
            <a:ext cx="448015" cy="76830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40802" y="3440850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+</a:t>
            </a:r>
            <a:r>
              <a:rPr lang="en-US" sz="2400" b="1" dirty="0" smtClean="0">
                <a:solidFill>
                  <a:srgbClr val="0070C0"/>
                </a:solidFill>
              </a:rPr>
              <a:t>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4136" y="2497181"/>
            <a:ext cx="40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Do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you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mean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which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movie</a:t>
            </a:r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Tom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Hanks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appear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in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?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49887" y="1706063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QA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96248" y="469900"/>
            <a:ext cx="389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Clarification</a:t>
            </a:r>
            <a:endParaRPr lang="en-US" sz="32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02" y="4071162"/>
            <a:ext cx="448015" cy="7683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64136" y="5014103"/>
            <a:ext cx="513072" cy="51307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008534" y="425997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08534" y="4989821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1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600" y="1547119"/>
            <a:ext cx="10207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Text Clarification - query how to interpret text of dialog </a:t>
            </a:r>
            <a:r>
              <a:rPr lang="en-US" sz="2800" dirty="0" smtClean="0"/>
              <a:t>partner</a:t>
            </a:r>
          </a:p>
          <a:p>
            <a:pPr marL="514350" indent="-514350">
              <a:buAutoNum type="arabicPeriod"/>
            </a:pPr>
            <a:r>
              <a:rPr lang="en-US" sz="2800" dirty="0"/>
              <a:t>Knowledge Operation - query how to perform reasoning steps necessary to answer </a:t>
            </a:r>
            <a:endParaRPr lang="en-US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2600" y="469901"/>
            <a:ext cx="7065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three </a:t>
            </a:r>
            <a:r>
              <a:rPr lang="en-US" sz="3200" dirty="0"/>
              <a:t>classes of Questions :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49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5540" y="463645"/>
            <a:ext cx="755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Case</a:t>
            </a:r>
            <a:r>
              <a:rPr lang="zh-CN" altLang="en-US" sz="2800" b="1" dirty="0" smtClean="0"/>
              <a:t> </a:t>
            </a:r>
            <a:r>
              <a:rPr lang="en-US" altLang="zh-CN" sz="2800" b="1" dirty="0"/>
              <a:t>2</a:t>
            </a:r>
            <a:r>
              <a:rPr lang="en-US" altLang="zh-CN" sz="2800" b="1" dirty="0" smtClean="0"/>
              <a:t>: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K</a:t>
            </a:r>
            <a:r>
              <a:rPr lang="en-US" sz="2800" b="1" dirty="0" smtClean="0"/>
              <a:t>nowledge </a:t>
            </a:r>
            <a:r>
              <a:rPr lang="en-US" altLang="zh-CN" sz="2800" b="1" dirty="0" smtClean="0"/>
              <a:t>O</a:t>
            </a:r>
            <a:r>
              <a:rPr lang="en-US" sz="2800" b="1" dirty="0" smtClean="0"/>
              <a:t>peration</a:t>
            </a:r>
            <a:r>
              <a:rPr lang="en-US" altLang="zh-CN" sz="2800" b="1" dirty="0" smtClean="0"/>
              <a:t>.</a:t>
            </a:r>
            <a:r>
              <a:rPr lang="zh-CN" altLang="en-US" sz="2800" b="1" dirty="0" smtClean="0"/>
              <a:t>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84907" y="1269505"/>
            <a:ext cx="5706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</a:rPr>
              <a:t>Tom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Hanks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directed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Larry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Crowne</a:t>
            </a:r>
          </a:p>
          <a:p>
            <a:r>
              <a:rPr lang="en-US" altLang="zh-CN" sz="2400" b="1" dirty="0" smtClean="0">
                <a:solidFill>
                  <a:srgbClr val="0070C0"/>
                </a:solidFill>
              </a:rPr>
              <a:t>Tom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Hanks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starred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Forrest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Gump</a:t>
            </a:r>
          </a:p>
          <a:p>
            <a:r>
              <a:rPr lang="en-US" altLang="zh-CN" sz="2400" b="1" dirty="0" smtClean="0">
                <a:solidFill>
                  <a:srgbClr val="0070C0"/>
                </a:solidFill>
              </a:rPr>
              <a:t>Robert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70C0"/>
                </a:solidFill>
              </a:rPr>
              <a:t>Zemeckis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directed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Forrest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Gump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9062" y="1546503"/>
            <a:ext cx="130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Knowledge</a:t>
            </a:r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Base: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48752" y="27524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which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movie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Did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Tom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Hanks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appear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in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5540" y="463645"/>
            <a:ext cx="755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Case</a:t>
            </a:r>
            <a:r>
              <a:rPr lang="zh-CN" altLang="en-US" sz="2800" b="1" dirty="0" smtClean="0"/>
              <a:t> </a:t>
            </a:r>
            <a:r>
              <a:rPr lang="en-US" altLang="zh-CN" sz="2800" b="1" dirty="0"/>
              <a:t>2</a:t>
            </a:r>
            <a:r>
              <a:rPr lang="en-US" altLang="zh-CN" sz="2800" b="1" dirty="0" smtClean="0"/>
              <a:t>: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K</a:t>
            </a:r>
            <a:r>
              <a:rPr lang="en-US" sz="2800" b="1" dirty="0" smtClean="0"/>
              <a:t>nowledge </a:t>
            </a:r>
            <a:r>
              <a:rPr lang="en-US" altLang="zh-CN" sz="2800" b="1" dirty="0" smtClean="0"/>
              <a:t>O</a:t>
            </a:r>
            <a:r>
              <a:rPr lang="en-US" sz="2800" b="1" dirty="0" smtClean="0"/>
              <a:t>peration</a:t>
            </a:r>
            <a:r>
              <a:rPr lang="en-US" altLang="zh-CN" sz="2800" b="1" dirty="0" smtClean="0"/>
              <a:t>.</a:t>
            </a:r>
            <a:r>
              <a:rPr lang="zh-CN" altLang="en-US" sz="2800" b="1" dirty="0" smtClean="0"/>
              <a:t>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84907" y="1269505"/>
            <a:ext cx="5706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</a:rPr>
              <a:t>Tom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Hanks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directed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Larry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Crowne</a:t>
            </a:r>
          </a:p>
          <a:p>
            <a:r>
              <a:rPr lang="en-US" altLang="zh-CN" sz="2400" b="1" dirty="0" smtClean="0">
                <a:solidFill>
                  <a:srgbClr val="0070C0"/>
                </a:solidFill>
              </a:rPr>
              <a:t>Tom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Hanks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starred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Forrest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Gump</a:t>
            </a:r>
          </a:p>
          <a:p>
            <a:r>
              <a:rPr lang="en-US" altLang="zh-CN" sz="2400" b="1" dirty="0" smtClean="0">
                <a:solidFill>
                  <a:srgbClr val="0070C0"/>
                </a:solidFill>
              </a:rPr>
              <a:t>Robert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70C0"/>
                </a:solidFill>
              </a:rPr>
              <a:t>Zemeckis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directed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Forrest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Gump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9062" y="1546503"/>
            <a:ext cx="130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Knowledge</a:t>
            </a:r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Base: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48752" y="27524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which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movie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Did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Tom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Hanks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appear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in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12581" y="1650055"/>
            <a:ext cx="4215262" cy="4244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036875"/>
            <a:ext cx="5194300" cy="1282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2529931"/>
            <a:ext cx="44069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30228" y="2444845"/>
            <a:ext cx="513072" cy="5130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32200" y="1353167"/>
            <a:ext cx="4876800" cy="6407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2600" y="311090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2</a:t>
            </a:r>
            <a:r>
              <a:rPr lang="en-US" altLang="zh-CN" sz="2000" b="1" dirty="0" smtClean="0"/>
              <a:t>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</a:t>
            </a:r>
            <a:r>
              <a:rPr lang="en-US" sz="2000" b="1" dirty="0" smtClean="0"/>
              <a:t>nowledge </a:t>
            </a:r>
            <a:r>
              <a:rPr lang="en-US" altLang="zh-CN" sz="2000" b="1" dirty="0" smtClean="0"/>
              <a:t>O</a:t>
            </a:r>
            <a:r>
              <a:rPr lang="en-US" sz="2000" b="1" dirty="0" smtClean="0"/>
              <a:t>peration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8680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036875"/>
            <a:ext cx="5194300" cy="1282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2529931"/>
            <a:ext cx="44069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30228" y="2444845"/>
            <a:ext cx="513072" cy="513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22" y="3180404"/>
            <a:ext cx="3073400" cy="3429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1" y="3083186"/>
            <a:ext cx="382958" cy="656739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18" idx="2"/>
          </p:cNvCxnSpPr>
          <p:nvPr/>
        </p:nvCxnSpPr>
        <p:spPr>
          <a:xfrm flipH="1">
            <a:off x="3286764" y="2872831"/>
            <a:ext cx="2548886" cy="30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2600" y="434008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2</a:t>
            </a:r>
            <a:r>
              <a:rPr lang="en-US" altLang="zh-CN" sz="2000" b="1" dirty="0" smtClean="0"/>
              <a:t>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</a:t>
            </a:r>
            <a:r>
              <a:rPr lang="en-US" sz="2000" b="1" dirty="0" smtClean="0"/>
              <a:t>nowledge </a:t>
            </a:r>
            <a:r>
              <a:rPr lang="en-US" altLang="zh-CN" sz="2000" b="1" dirty="0" smtClean="0"/>
              <a:t>O</a:t>
            </a:r>
            <a:r>
              <a:rPr lang="en-US" sz="2000" b="1" dirty="0" smtClean="0"/>
              <a:t>peration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5604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036875"/>
            <a:ext cx="5194300" cy="1282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2529931"/>
            <a:ext cx="44069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30228" y="2444845"/>
            <a:ext cx="513072" cy="513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22" y="3180404"/>
            <a:ext cx="3073400" cy="3429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1" y="3083186"/>
            <a:ext cx="382958" cy="656739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18" idx="2"/>
          </p:cNvCxnSpPr>
          <p:nvPr/>
        </p:nvCxnSpPr>
        <p:spPr>
          <a:xfrm flipH="1">
            <a:off x="3286764" y="2872831"/>
            <a:ext cx="2548886" cy="30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2600" y="434008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2</a:t>
            </a:r>
            <a:r>
              <a:rPr lang="en-US" altLang="zh-CN" sz="2000" b="1" dirty="0" smtClean="0"/>
              <a:t>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</a:t>
            </a:r>
            <a:r>
              <a:rPr lang="en-US" sz="2000" b="1" dirty="0" smtClean="0"/>
              <a:t>nowledge </a:t>
            </a:r>
            <a:r>
              <a:rPr lang="en-US" altLang="zh-CN" sz="2000" b="1" dirty="0" smtClean="0"/>
              <a:t>O</a:t>
            </a:r>
            <a:r>
              <a:rPr lang="en-US" sz="2000" b="1" dirty="0" smtClean="0"/>
              <a:t>peration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35650" y="2872831"/>
            <a:ext cx="2203450" cy="30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22" y="3885460"/>
            <a:ext cx="4024660" cy="8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036875"/>
            <a:ext cx="5194300" cy="1282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2529931"/>
            <a:ext cx="44069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30228" y="2444845"/>
            <a:ext cx="513072" cy="513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22" y="3180404"/>
            <a:ext cx="3073400" cy="3429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1" y="3083186"/>
            <a:ext cx="382958" cy="656739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18" idx="2"/>
          </p:cNvCxnSpPr>
          <p:nvPr/>
        </p:nvCxnSpPr>
        <p:spPr>
          <a:xfrm flipH="1">
            <a:off x="3286764" y="2872831"/>
            <a:ext cx="2548886" cy="30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22" y="3885460"/>
            <a:ext cx="4024660" cy="8308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750" y="3885460"/>
            <a:ext cx="513072" cy="51307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632200" y="1353167"/>
            <a:ext cx="4876800" cy="6407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8572" y="397772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2</a:t>
            </a:r>
            <a:r>
              <a:rPr lang="en-US" altLang="zh-CN" sz="2000" b="1" dirty="0" smtClean="0"/>
              <a:t>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</a:t>
            </a:r>
            <a:r>
              <a:rPr lang="en-US" sz="2000" b="1" dirty="0" smtClean="0"/>
              <a:t>nowledge </a:t>
            </a:r>
            <a:r>
              <a:rPr lang="en-US" altLang="zh-CN" sz="2000" b="1" dirty="0" smtClean="0"/>
              <a:t>O</a:t>
            </a:r>
            <a:r>
              <a:rPr lang="en-US" sz="2000" b="1" dirty="0" smtClean="0"/>
              <a:t>peration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72" y="3293734"/>
            <a:ext cx="4532455" cy="939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14" y="3083187"/>
            <a:ext cx="382958" cy="65673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835650" y="2872831"/>
            <a:ext cx="2203450" cy="30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036875"/>
            <a:ext cx="5194300" cy="1282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2529931"/>
            <a:ext cx="44069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30228" y="2444845"/>
            <a:ext cx="513072" cy="513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22" y="3180404"/>
            <a:ext cx="3073400" cy="3429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1" y="3083186"/>
            <a:ext cx="382958" cy="656739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18" idx="2"/>
          </p:cNvCxnSpPr>
          <p:nvPr/>
        </p:nvCxnSpPr>
        <p:spPr>
          <a:xfrm flipH="1">
            <a:off x="3286764" y="2872831"/>
            <a:ext cx="2548886" cy="30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22" y="3885460"/>
            <a:ext cx="4024660" cy="8308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750" y="3885460"/>
            <a:ext cx="513072" cy="51307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632200" y="1353167"/>
            <a:ext cx="4876800" cy="6407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8572" y="397772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2</a:t>
            </a:r>
            <a:r>
              <a:rPr lang="en-US" altLang="zh-CN" sz="2000" b="1" dirty="0" smtClean="0"/>
              <a:t>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</a:t>
            </a:r>
            <a:r>
              <a:rPr lang="en-US" sz="2000" b="1" dirty="0" smtClean="0"/>
              <a:t>nowledge </a:t>
            </a:r>
            <a:r>
              <a:rPr lang="en-US" altLang="zh-CN" sz="2000" b="1" dirty="0" smtClean="0"/>
              <a:t>O</a:t>
            </a:r>
            <a:r>
              <a:rPr lang="en-US" sz="2000" b="1" dirty="0" smtClean="0"/>
              <a:t>peration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72" y="3293734"/>
            <a:ext cx="4532455" cy="939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14" y="3083187"/>
            <a:ext cx="382958" cy="65673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835650" y="2872831"/>
            <a:ext cx="2203450" cy="30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86" y="4318192"/>
            <a:ext cx="2387600" cy="355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4614" y="4233534"/>
            <a:ext cx="513072" cy="5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036875"/>
            <a:ext cx="5194300" cy="1282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2529931"/>
            <a:ext cx="44069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30228" y="2444845"/>
            <a:ext cx="513072" cy="513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22" y="3180404"/>
            <a:ext cx="3073400" cy="3429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1" y="3083186"/>
            <a:ext cx="382958" cy="656739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18" idx="2"/>
          </p:cNvCxnSpPr>
          <p:nvPr/>
        </p:nvCxnSpPr>
        <p:spPr>
          <a:xfrm flipH="1">
            <a:off x="3286764" y="2872831"/>
            <a:ext cx="2548886" cy="30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22" y="3885460"/>
            <a:ext cx="4024660" cy="8308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750" y="3885460"/>
            <a:ext cx="513072" cy="51307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632200" y="1353167"/>
            <a:ext cx="4876800" cy="6407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8572" y="397772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2</a:t>
            </a:r>
            <a:r>
              <a:rPr lang="en-US" altLang="zh-CN" sz="2000" b="1" dirty="0" smtClean="0"/>
              <a:t>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</a:t>
            </a:r>
            <a:r>
              <a:rPr lang="en-US" sz="2000" b="1" dirty="0" smtClean="0"/>
              <a:t>nowledge </a:t>
            </a:r>
            <a:r>
              <a:rPr lang="en-US" altLang="zh-CN" sz="2000" b="1" dirty="0" smtClean="0"/>
              <a:t>O</a:t>
            </a:r>
            <a:r>
              <a:rPr lang="en-US" sz="2000" b="1" dirty="0" smtClean="0"/>
              <a:t>peration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72" y="3293734"/>
            <a:ext cx="4532455" cy="939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14" y="3083187"/>
            <a:ext cx="382958" cy="65673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835650" y="2872831"/>
            <a:ext cx="2203450" cy="30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86" y="4318192"/>
            <a:ext cx="2387600" cy="355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4614" y="4233534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71" y="4844964"/>
            <a:ext cx="382958" cy="656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86" y="4989183"/>
            <a:ext cx="1917700" cy="368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99" y="4868021"/>
            <a:ext cx="382958" cy="6567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14" y="5012240"/>
            <a:ext cx="1917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1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37447" y="696036"/>
            <a:ext cx="5404045" cy="95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IR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10418" y="1842448"/>
            <a:ext cx="380749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A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big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conversation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corpus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endParaRPr lang="en-US" b="1" dirty="0"/>
          </a:p>
          <a:p>
            <a:r>
              <a:rPr lang="en-US" altLang="zh-CN" b="1" dirty="0" smtClean="0">
                <a:solidFill>
                  <a:srgbClr val="7030A0"/>
                </a:solidFill>
              </a:rPr>
              <a:t>A: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How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old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are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you</a:t>
            </a:r>
          </a:p>
          <a:p>
            <a:r>
              <a:rPr lang="en-US" altLang="zh-CN" b="1" dirty="0" smtClean="0">
                <a:solidFill>
                  <a:srgbClr val="7030A0"/>
                </a:solidFill>
              </a:rPr>
              <a:t>B: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I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am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eight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endParaRPr lang="en-US" altLang="zh-CN" b="1" dirty="0" smtClean="0">
              <a:solidFill>
                <a:srgbClr val="7030A0"/>
              </a:solidFill>
            </a:endParaRPr>
          </a:p>
          <a:p>
            <a:endParaRPr lang="en-US" altLang="zh-CN" b="1" dirty="0"/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A: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What’s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your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name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?</a:t>
            </a:r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B: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I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am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john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endParaRPr lang="en-US" altLang="zh-CN" b="1" dirty="0">
              <a:solidFill>
                <a:schemeClr val="accent6"/>
              </a:solidFill>
            </a:endParaRPr>
          </a:p>
          <a:p>
            <a:r>
              <a:rPr lang="en-US" altLang="zh-CN" b="1" dirty="0" smtClean="0"/>
              <a:t>A: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How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you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like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CS224n?</a:t>
            </a:r>
          </a:p>
          <a:p>
            <a:r>
              <a:rPr lang="en-US" altLang="zh-CN" b="1" dirty="0" smtClean="0"/>
              <a:t>B: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cannot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more.</a:t>
            </a:r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endParaRPr lang="en-US" b="1" dirty="0"/>
          </a:p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A: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How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do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you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like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Jiwei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B: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He’s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such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Jerk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!!!!!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69290" y="1334616"/>
            <a:ext cx="5554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input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:</a:t>
            </a:r>
          </a:p>
          <a:p>
            <a:endParaRPr lang="en-US" sz="2000" dirty="0"/>
          </a:p>
          <a:p>
            <a:r>
              <a:rPr lang="en-US" altLang="zh-CN" sz="2000" dirty="0" smtClean="0"/>
              <a:t>What’s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your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?</a:t>
            </a:r>
            <a:r>
              <a:rPr lang="zh-CN" altLang="en-US" sz="2000" dirty="0" smtClean="0"/>
              <a:t> 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61815" y="2224585"/>
            <a:ext cx="3507475" cy="423081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589361" y="2224585"/>
            <a:ext cx="3179929" cy="124194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135272" y="2224585"/>
            <a:ext cx="2634018" cy="20471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57851" y="2224585"/>
            <a:ext cx="2811439" cy="283873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51" y="2986008"/>
            <a:ext cx="512033" cy="4697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77" y="3387497"/>
            <a:ext cx="512033" cy="4697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519" y="4178760"/>
            <a:ext cx="512033" cy="46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0" y="469900"/>
            <a:ext cx="389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scenarios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questions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067069" y="685343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3: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Knowledge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Acquisition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2999647"/>
            <a:ext cx="44069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2829475"/>
            <a:ext cx="513072" cy="5130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3" y="1562100"/>
            <a:ext cx="5261963" cy="121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8"/>
          <p:cNvSpPr/>
          <p:nvPr/>
        </p:nvSpPr>
        <p:spPr>
          <a:xfrm flipH="1">
            <a:off x="2961933" y="4082351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600" y="1547119"/>
            <a:ext cx="102075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Text Clarification - query how to interpret text of dialog </a:t>
            </a:r>
            <a:r>
              <a:rPr lang="en-US" sz="2800" dirty="0" smtClean="0"/>
              <a:t>partner</a:t>
            </a:r>
          </a:p>
          <a:p>
            <a:pPr marL="514350" indent="-514350">
              <a:buAutoNum type="arabicPeriod"/>
            </a:pPr>
            <a:r>
              <a:rPr lang="en-US" sz="2800" dirty="0"/>
              <a:t>Knowledge Operation - query how to perform reasoning steps necessary to answer 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Knowledge Acquisition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/>
              <a:t>query to gain missing knowledge necessary to answer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2600" y="469901"/>
            <a:ext cx="7065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three </a:t>
            </a:r>
            <a:r>
              <a:rPr lang="en-US" sz="3200" dirty="0"/>
              <a:t>classes of Questions :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48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8"/>
          <p:cNvSpPr/>
          <p:nvPr/>
        </p:nvSpPr>
        <p:spPr>
          <a:xfrm flipH="1">
            <a:off x="2961933" y="4082351"/>
            <a:ext cx="3406612" cy="385125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Which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movie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did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Tom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Hanks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star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in</a:t>
            </a:r>
            <a:r>
              <a:rPr lang="zh-CN" altLang="en-US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?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92133" y="5198533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Not in the KB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283200" y="4467476"/>
            <a:ext cx="0" cy="66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2600" y="1547119"/>
            <a:ext cx="102075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Text Clarification - query how to interpret text of dialog </a:t>
            </a:r>
            <a:r>
              <a:rPr lang="en-US" sz="2800" dirty="0" smtClean="0"/>
              <a:t>partner</a:t>
            </a:r>
          </a:p>
          <a:p>
            <a:pPr marL="514350" indent="-514350">
              <a:buAutoNum type="arabicPeriod"/>
            </a:pPr>
            <a:r>
              <a:rPr lang="en-US" sz="2800" dirty="0"/>
              <a:t>Knowledge Operation - query how to perform reasoning steps necessary to answer 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Knowledge Acquisition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/>
              <a:t>query to gain missing knowledge necessary to answer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600" y="469901"/>
            <a:ext cx="7065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three </a:t>
            </a:r>
            <a:r>
              <a:rPr lang="en-US" sz="3200" dirty="0"/>
              <a:t>classes of Questions :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518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2364" y="685343"/>
            <a:ext cx="755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Case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3: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Knowledge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Acquisition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.</a:t>
            </a:r>
            <a:r>
              <a:rPr lang="zh-CN" altLang="en-US" sz="2800" b="1" dirty="0" smtClean="0"/>
              <a:t> </a:t>
            </a:r>
            <a:endParaRPr lang="en-US" sz="28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2999647"/>
            <a:ext cx="44069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2829475"/>
            <a:ext cx="513072" cy="5130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3" y="1562100"/>
            <a:ext cx="5261963" cy="121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0" y="469900"/>
            <a:ext cx="389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scenarios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questions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2999647"/>
            <a:ext cx="44069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2829475"/>
            <a:ext cx="513072" cy="5130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02350" y="2974247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02350" y="3544775"/>
            <a:ext cx="152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Not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in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the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KB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64" y="1460560"/>
            <a:ext cx="5181600" cy="11811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750050" y="1460560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97700" y="1792741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67069" y="685343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3: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Knowledge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Acquisition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051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0" y="469900"/>
            <a:ext cx="389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scenarios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questions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2999647"/>
            <a:ext cx="44069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2829475"/>
            <a:ext cx="513072" cy="513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64" y="1460560"/>
            <a:ext cx="5181600" cy="11811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750050" y="1460560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97700" y="1792741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3548134"/>
            <a:ext cx="40132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85" y="3464173"/>
            <a:ext cx="382958" cy="6567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15050" y="2991763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067069" y="685343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3: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Knowledge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Acquisition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3248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0" y="469900"/>
            <a:ext cx="389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scenarios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questions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2999647"/>
            <a:ext cx="44069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2829475"/>
            <a:ext cx="513072" cy="513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64" y="1460560"/>
            <a:ext cx="5181600" cy="11811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750050" y="1460560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97700" y="1792741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40142"/>
            <a:ext cx="40132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85" y="3464173"/>
            <a:ext cx="382958" cy="656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4253407"/>
            <a:ext cx="35433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4161971"/>
            <a:ext cx="513072" cy="51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134100" y="3013330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067069" y="685343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3: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Knowledge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Acquisition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282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0" y="469900"/>
            <a:ext cx="389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scenarios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questions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2999647"/>
            <a:ext cx="44069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2829475"/>
            <a:ext cx="513072" cy="5130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40142"/>
            <a:ext cx="40132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85" y="3464173"/>
            <a:ext cx="382958" cy="656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4253407"/>
            <a:ext cx="3543300" cy="33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4161971"/>
            <a:ext cx="513072" cy="513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64" y="1376180"/>
            <a:ext cx="5168900" cy="11557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02664" y="1670238"/>
            <a:ext cx="4993636" cy="3398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34100" y="2999647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67069" y="685343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3: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Knowledge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Acquisition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4439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0" y="469900"/>
            <a:ext cx="389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scenarios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questions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2999647"/>
            <a:ext cx="44069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2829475"/>
            <a:ext cx="513072" cy="5130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40142"/>
            <a:ext cx="40132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85" y="3464173"/>
            <a:ext cx="382958" cy="656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4253407"/>
            <a:ext cx="3543300" cy="33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4161971"/>
            <a:ext cx="513072" cy="513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64" y="1376180"/>
            <a:ext cx="5168900" cy="11557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02664" y="1670238"/>
            <a:ext cx="4993636" cy="3398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1464" y="4892072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  Other questions/ Other answers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134100" y="3024200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67069" y="685343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3: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Knowledge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Acquisition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2642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0" y="469900"/>
            <a:ext cx="389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scenarios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questions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2999647"/>
            <a:ext cx="44069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2829475"/>
            <a:ext cx="513072" cy="5130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40142"/>
            <a:ext cx="40132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85" y="3464173"/>
            <a:ext cx="382958" cy="656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4253407"/>
            <a:ext cx="3543300" cy="33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4161971"/>
            <a:ext cx="513072" cy="513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64" y="1376180"/>
            <a:ext cx="5168900" cy="11557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02664" y="1670238"/>
            <a:ext cx="4993636" cy="3398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1464" y="4892072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  Other questions/ Other answers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530737"/>
            <a:ext cx="4406900" cy="342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5328" y="5360565"/>
            <a:ext cx="513072" cy="51307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134100" y="2998240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67069" y="685343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3: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Knowledge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Acquisition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241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37447" y="696036"/>
            <a:ext cx="5404045" cy="95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IR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10418" y="1842448"/>
            <a:ext cx="380749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A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big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conversation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corpus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endParaRPr lang="en-US" b="1" dirty="0"/>
          </a:p>
          <a:p>
            <a:r>
              <a:rPr lang="en-US" altLang="zh-CN" b="1" dirty="0" smtClean="0">
                <a:solidFill>
                  <a:srgbClr val="7030A0"/>
                </a:solidFill>
              </a:rPr>
              <a:t>A: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How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old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are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you</a:t>
            </a:r>
          </a:p>
          <a:p>
            <a:r>
              <a:rPr lang="en-US" altLang="zh-CN" b="1" dirty="0" smtClean="0">
                <a:solidFill>
                  <a:srgbClr val="7030A0"/>
                </a:solidFill>
              </a:rPr>
              <a:t>B: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I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am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eight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endParaRPr lang="en-US" altLang="zh-CN" b="1" dirty="0" smtClean="0">
              <a:solidFill>
                <a:srgbClr val="7030A0"/>
              </a:solidFill>
            </a:endParaRPr>
          </a:p>
          <a:p>
            <a:endParaRPr lang="en-US" altLang="zh-CN" b="1" dirty="0"/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A: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What’s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your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name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?</a:t>
            </a:r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B: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I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am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john</a:t>
            </a:r>
            <a:r>
              <a:rPr lang="zh-CN" altLang="en-US" b="1" dirty="0" smtClean="0">
                <a:solidFill>
                  <a:srgbClr val="0070C0"/>
                </a:solidFill>
              </a:rPr>
              <a:t> 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endParaRPr lang="en-US" altLang="zh-CN" b="1" dirty="0">
              <a:solidFill>
                <a:schemeClr val="accent6"/>
              </a:solidFill>
            </a:endParaRPr>
          </a:p>
          <a:p>
            <a:r>
              <a:rPr lang="en-US" altLang="zh-CN" b="1" dirty="0" smtClean="0"/>
              <a:t>A: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How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you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like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CS224n?</a:t>
            </a:r>
          </a:p>
          <a:p>
            <a:r>
              <a:rPr lang="en-US" altLang="zh-CN" b="1" dirty="0" smtClean="0"/>
              <a:t>B: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cannot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more.</a:t>
            </a:r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endParaRPr lang="en-US" b="1" dirty="0"/>
          </a:p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A: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How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do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you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like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Jiwei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B: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He’s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such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Jerk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!!!!!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69290" y="1334616"/>
            <a:ext cx="5554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input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:</a:t>
            </a:r>
          </a:p>
          <a:p>
            <a:endParaRPr lang="en-US" sz="2000" dirty="0"/>
          </a:p>
          <a:p>
            <a:r>
              <a:rPr lang="en-US" altLang="zh-CN" sz="2000" dirty="0" smtClean="0"/>
              <a:t>What’s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your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?</a:t>
            </a:r>
            <a:r>
              <a:rPr lang="zh-CN" altLang="en-US" sz="2000" dirty="0" smtClean="0"/>
              <a:t> 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61815" y="2224585"/>
            <a:ext cx="3507475" cy="423081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69290" y="3521122"/>
            <a:ext cx="417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I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am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eight</a:t>
            </a:r>
            <a:r>
              <a:rPr lang="en-US" altLang="zh-CN" b="1" dirty="0">
                <a:solidFill>
                  <a:srgbClr val="7030A0"/>
                </a:solidFill>
              </a:rPr>
              <a:t>.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3261815" y="2647666"/>
            <a:ext cx="3507475" cy="105812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5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0" y="469900"/>
            <a:ext cx="389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scenarios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questions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2999647"/>
            <a:ext cx="44069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2829475"/>
            <a:ext cx="513072" cy="5130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40142"/>
            <a:ext cx="40132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85" y="3464173"/>
            <a:ext cx="382958" cy="656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4253407"/>
            <a:ext cx="3543300" cy="33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6128" y="4161971"/>
            <a:ext cx="513072" cy="513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64" y="1376180"/>
            <a:ext cx="5168900" cy="11557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02664" y="1670238"/>
            <a:ext cx="4993636" cy="3398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1464" y="4892072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  Other questions/ Other answers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530737"/>
            <a:ext cx="4406900" cy="342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5328" y="5360565"/>
            <a:ext cx="513072" cy="5130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5" y="6036322"/>
            <a:ext cx="382958" cy="656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6169402"/>
            <a:ext cx="1917700" cy="3683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134100" y="3013330"/>
            <a:ext cx="1270000" cy="315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067069" y="685343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Case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3: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Knowledge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Acquisition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.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333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600" y="1547119"/>
            <a:ext cx="102075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Text Clarification - query how to interpret text of dialog </a:t>
            </a:r>
            <a:r>
              <a:rPr lang="en-US" sz="2800" dirty="0" smtClean="0"/>
              <a:t>partner</a:t>
            </a:r>
          </a:p>
          <a:p>
            <a:pPr marL="514350" indent="-514350">
              <a:buAutoNum type="arabicPeriod"/>
            </a:pPr>
            <a:r>
              <a:rPr lang="en-US" sz="2800" dirty="0"/>
              <a:t>Knowledge Operation - query how to perform reasoning steps necessary to answer 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Knowledge Acquisition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/>
              <a:t>query to gain missing knowledge necessary to answer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600" y="469901"/>
            <a:ext cx="7065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three </a:t>
            </a:r>
            <a:r>
              <a:rPr lang="en-US" sz="3200" dirty="0"/>
              <a:t>classes of Questions :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11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6100" y="499765"/>
            <a:ext cx="494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When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asks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question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1282700"/>
            <a:ext cx="4787900" cy="3307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9600" y="5473700"/>
            <a:ext cx="387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Shall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???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981200" y="4749800"/>
            <a:ext cx="1035050" cy="635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7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1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25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53677" y="2844395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r>
              <a:rPr lang="en-US" sz="2400" b="1" dirty="0" err="1" smtClean="0"/>
              <a:t>CostAQ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6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53677" y="2844395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r>
              <a:rPr lang="en-US" sz="2400" b="1" dirty="0" err="1" smtClean="0"/>
              <a:t>CostAQ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9961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53677" y="2844395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r>
              <a:rPr lang="en-US" sz="2400" b="1" dirty="0" err="1" smtClean="0"/>
              <a:t>CostAQ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027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229820" y="4715004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/>
              <a:t>+1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53677" y="2844395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r>
              <a:rPr lang="en-US" sz="2400" b="1" dirty="0" err="1" smtClean="0"/>
              <a:t>CostAQ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2862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756620" y="5587999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Reward: 1-CostAQ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53677" y="2844395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r>
              <a:rPr lang="en-US" sz="2400" b="1" dirty="0" err="1" smtClean="0"/>
              <a:t>CostAQ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229820" y="4715004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/>
              <a:t>+1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76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37447" y="696036"/>
            <a:ext cx="5404045" cy="95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Generation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en-US" altLang="zh-CN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215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Larry Crowne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53677" y="2844395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r>
              <a:rPr lang="en-US" sz="2400" b="1" dirty="0" err="1" smtClean="0"/>
              <a:t>CostAQ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29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Larry Crowne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in</a:t>
            </a:r>
            <a:r>
              <a:rPr lang="en-US" sz="2400" b="1" dirty="0" smtClean="0">
                <a:solidFill>
                  <a:srgbClr val="0070C0"/>
                </a:solidFill>
              </a:rPr>
              <a:t>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229820" y="4715004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-</a:t>
            </a:r>
            <a:r>
              <a:rPr lang="en-US" altLang="zh-CN" sz="2400" b="1" dirty="0" smtClean="0"/>
              <a:t>1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53677" y="2844395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r>
              <a:rPr lang="en-US" sz="2400" b="1" dirty="0" err="1" smtClean="0"/>
              <a:t>CostAQ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9372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Larry Crowne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in</a:t>
            </a:r>
            <a:r>
              <a:rPr lang="en-US" sz="2400" b="1" dirty="0" smtClean="0">
                <a:solidFill>
                  <a:srgbClr val="0070C0"/>
                </a:solidFill>
              </a:rPr>
              <a:t>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229820" y="4715004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-</a:t>
            </a:r>
            <a:r>
              <a:rPr lang="en-US" altLang="zh-CN" sz="2400" b="1" dirty="0" smtClean="0"/>
              <a:t>1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53677" y="2844395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r>
              <a:rPr lang="en-US" sz="2400" b="1" dirty="0" err="1" smtClean="0"/>
              <a:t>CostAQ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56620" y="5587999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Reward: </a:t>
            </a:r>
            <a:r>
              <a:rPr lang="en-US" altLang="zh-CN" sz="2400" b="1" dirty="0" smtClean="0"/>
              <a:t>-</a:t>
            </a:r>
            <a:r>
              <a:rPr lang="en-US" sz="2400" b="1" dirty="0" smtClean="0"/>
              <a:t>1-CostAQ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7208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25534" y="1776984"/>
            <a:ext cx="3683000" cy="619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49887" y="1706063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QA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756620" y="5587999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Reward: 1-CostAQ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253677" y="2844395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r>
              <a:rPr lang="en-US" sz="2400" b="1" dirty="0" err="1" smtClean="0"/>
              <a:t>CostAQ</a:t>
            </a:r>
            <a:endParaRPr lang="en-US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229820" y="4715004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/>
              <a:t>+1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7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25534" y="1776984"/>
            <a:ext cx="3683000" cy="619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019" y="2463340"/>
            <a:ext cx="448015" cy="7683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40802" y="267674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Larry Crowne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49887" y="1706063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QA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756620" y="5587999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Reward: 1-CostAQ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53677" y="2844395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r>
              <a:rPr lang="en-US" sz="2400" b="1" dirty="0" err="1" smtClean="0"/>
              <a:t>CostAQ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229820" y="4715004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/>
              <a:t>+1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553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25534" y="1776984"/>
            <a:ext cx="3683000" cy="619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730" y="3394868"/>
            <a:ext cx="513072" cy="5130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019" y="2463340"/>
            <a:ext cx="448015" cy="76830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40802" y="3440850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incorrect (--)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40802" y="267674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Larry Crowne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49887" y="1706063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QA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756620" y="5587999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Reward: 1-CostAQ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278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25534" y="1776984"/>
            <a:ext cx="3683000" cy="619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730" y="3394868"/>
            <a:ext cx="513072" cy="5130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019" y="2463340"/>
            <a:ext cx="448015" cy="76830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40802" y="3440850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incorrect (--)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40802" y="267674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Larry Crowne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49887" y="1706063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QA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756620" y="5587999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Reward: 1-CostAQ</a:t>
            </a:r>
            <a:endParaRPr lang="en-US" sz="2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9145006" y="4446824"/>
            <a:ext cx="230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Reward</a:t>
            </a:r>
            <a:r>
              <a:rPr lang="en-US" sz="2400" b="1" smtClean="0"/>
              <a:t>: -1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602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25534" y="1776984"/>
            <a:ext cx="3683000" cy="619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019" y="2463340"/>
            <a:ext cx="448015" cy="7683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40802" y="267674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Forest Gump.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49887" y="1706063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QA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756620" y="5587999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Reward: 1-CostAQ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87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25534" y="1776984"/>
            <a:ext cx="3683000" cy="619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730" y="3394868"/>
            <a:ext cx="513072" cy="5130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019" y="2463340"/>
            <a:ext cx="448015" cy="76830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40802" y="3440850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+</a:t>
            </a:r>
            <a:r>
              <a:rPr lang="en-US" sz="2400" b="1" dirty="0" smtClean="0">
                <a:solidFill>
                  <a:srgbClr val="0070C0"/>
                </a:solidFill>
              </a:rPr>
              <a:t>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40802" y="267674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Forest Gump.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49887" y="1706063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QA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756620" y="5587999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Reward: 1-CostAQ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440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3148215"/>
            <a:ext cx="513072" cy="513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3796346"/>
            <a:ext cx="448015" cy="768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820" y="4739287"/>
            <a:ext cx="513072" cy="51307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557233" y="1776984"/>
            <a:ext cx="2768301" cy="68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25534" y="1776984"/>
            <a:ext cx="3683000" cy="619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730" y="3394868"/>
            <a:ext cx="513072" cy="5130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218" y="2484386"/>
            <a:ext cx="338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What do you mean?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4892" y="3180191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 mean which film did Tom Hanks appear in.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6218" y="3985159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Forest Gump.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6218" y="4715005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(+)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6" y="2292592"/>
            <a:ext cx="448015" cy="7683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019" y="2463340"/>
            <a:ext cx="448015" cy="76830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40802" y="3440850"/>
            <a:ext cx="27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That’s correct (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+</a:t>
            </a:r>
            <a:r>
              <a:rPr lang="en-US" sz="2400" b="1" dirty="0" smtClean="0">
                <a:solidFill>
                  <a:srgbClr val="0070C0"/>
                </a:solidFill>
              </a:rPr>
              <a:t>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40802" y="267674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Forest Gump.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02439" y="1755938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AQ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49887" y="1706063"/>
            <a:ext cx="64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QA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230582" y="5595662"/>
            <a:ext cx="41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Reward: 1-CostAQ</a:t>
            </a:r>
            <a:endParaRPr lang="en-US" sz="2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9145006" y="4446824"/>
            <a:ext cx="230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Reward: </a:t>
            </a:r>
            <a:r>
              <a:rPr lang="en-US" altLang="zh-CN" sz="2400" b="1" dirty="0" smtClean="0"/>
              <a:t>+</a:t>
            </a:r>
            <a:r>
              <a:rPr lang="en-US" sz="2400" b="1" dirty="0" smtClean="0"/>
              <a:t>1</a:t>
            </a:r>
            <a:endParaRPr lang="en-US" sz="24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45" y="5452798"/>
            <a:ext cx="7468664" cy="12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477053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87824" y="1777248"/>
            <a:ext cx="10416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Response Generation as Statistical  Machine Translation </a:t>
            </a:r>
            <a:r>
              <a:rPr lang="en-US" sz="2800" dirty="0" smtClean="0"/>
              <a:t>(Ritter et al., 2010)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18" y="3041753"/>
            <a:ext cx="8686800" cy="293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6715" y="6251394"/>
            <a:ext cx="35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borrowed</a:t>
            </a:r>
            <a:r>
              <a:rPr lang="zh-CN" altLang="en-US" dirty="0" smtClean="0"/>
              <a:t> </a:t>
            </a:r>
            <a:r>
              <a:rPr lang="en-US" altLang="zh-CN" dirty="0"/>
              <a:t>f</a:t>
            </a:r>
            <a:r>
              <a:rPr lang="en-US" dirty="0" smtClean="0"/>
              <a:t>rom </a:t>
            </a:r>
            <a:r>
              <a:rPr lang="en-US" altLang="zh-CN" dirty="0" smtClean="0"/>
              <a:t>Michel</a:t>
            </a:r>
            <a:r>
              <a:rPr lang="zh-CN" altLang="en-US" dirty="0" smtClean="0"/>
              <a:t> </a:t>
            </a:r>
            <a:r>
              <a:rPr lang="en-US" altLang="zh-CN" dirty="0" smtClean="0"/>
              <a:t>Galley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6100" y="499765"/>
            <a:ext cx="494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Setting2: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Reinforcement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r>
              <a:rPr lang="zh-CN" altLang="en-US" sz="2400" dirty="0" smtClean="0"/>
              <a:t>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963805" y="5279035"/>
            <a:ext cx="379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Policy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Gradient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49" y="5951022"/>
            <a:ext cx="4617153" cy="5930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966" y="1128594"/>
            <a:ext cx="513072" cy="5130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02439" y="1098517"/>
            <a:ext cx="57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Which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sz="2400" b="1" dirty="0" smtClean="0">
                <a:solidFill>
                  <a:srgbClr val="0070C0"/>
                </a:solidFill>
              </a:rPr>
              <a:t> did Tom Hanks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sz="2400" b="1" dirty="0" smtClean="0">
                <a:solidFill>
                  <a:srgbClr val="0070C0"/>
                </a:solidFill>
              </a:rPr>
              <a:t> in?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23" y="1987792"/>
            <a:ext cx="448015" cy="7683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72168" y="2124178"/>
            <a:ext cx="3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Ask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question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not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689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6100" y="499765"/>
            <a:ext cx="494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Setting2: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Reinforcement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r>
              <a:rPr lang="zh-CN" altLang="en-US" sz="2400" dirty="0" smtClean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71" y="1596797"/>
            <a:ext cx="4660900" cy="35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8299" y="1518061"/>
            <a:ext cx="513072" cy="513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92" y="2259394"/>
            <a:ext cx="382958" cy="656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3300" y="2403097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is-IS" altLang="zh-CN" dirty="0" smtClean="0"/>
              <a:t>…</a:t>
            </a:r>
            <a:r>
              <a:rPr lang="en-US" altLang="zh-CN" dirty="0" smtClean="0"/>
              <a:t>..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40696" y="2029202"/>
            <a:ext cx="209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Memory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Network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546600" y="1952397"/>
            <a:ext cx="0" cy="446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963805" y="5279035"/>
            <a:ext cx="379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Policy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Gradient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49" y="5951022"/>
            <a:ext cx="4617153" cy="5930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3301632"/>
            <a:ext cx="7468664" cy="126868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9758795" y="4570312"/>
            <a:ext cx="0" cy="1380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43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6100" y="499765"/>
            <a:ext cx="494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Setting2: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Reinforcement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r>
              <a:rPr lang="zh-CN" altLang="en-US" sz="2400" dirty="0" smtClean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71" y="1596797"/>
            <a:ext cx="4660900" cy="35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8299" y="1518061"/>
            <a:ext cx="513072" cy="513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92" y="2259394"/>
            <a:ext cx="382958" cy="656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3300" y="2403097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is-IS" altLang="zh-CN" dirty="0" smtClean="0"/>
              <a:t>…</a:t>
            </a:r>
            <a:r>
              <a:rPr lang="en-US" altLang="zh-CN" dirty="0" smtClean="0"/>
              <a:t>..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40696" y="2029202"/>
            <a:ext cx="209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Memory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Network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546600" y="1952397"/>
            <a:ext cx="0" cy="446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963805" y="5279035"/>
            <a:ext cx="379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Policy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Gradient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49" y="5951022"/>
            <a:ext cx="4617153" cy="5930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3301632"/>
            <a:ext cx="7468664" cy="126868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9758795" y="4570312"/>
            <a:ext cx="0" cy="1380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72305" y="6011146"/>
            <a:ext cx="128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Baseline</a:t>
            </a:r>
            <a:endParaRPr lang="en-US" sz="2000" dirty="0"/>
          </a:p>
        </p:txBody>
      </p:sp>
      <p:cxnSp>
        <p:nvCxnSpPr>
          <p:cNvPr id="12" name="Straight Arrow Connector 11"/>
          <p:cNvCxnSpPr>
            <a:endCxn id="10" idx="3"/>
          </p:cNvCxnSpPr>
          <p:nvPr/>
        </p:nvCxnSpPr>
        <p:spPr>
          <a:xfrm flipH="1">
            <a:off x="10770302" y="6247536"/>
            <a:ext cx="2690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37168" y="677186"/>
            <a:ext cx="10918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Q&amp;A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2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96435"/>
            <a:ext cx="1828799" cy="1816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94" y="1098817"/>
            <a:ext cx="8276790" cy="4158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1632" y="5836024"/>
            <a:ext cx="43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Bill </a:t>
            </a:r>
            <a:r>
              <a:rPr lang="en-US" dirty="0" err="1" smtClean="0"/>
              <a:t>MacCartney’s</a:t>
            </a:r>
            <a:r>
              <a:rPr lang="en-US" dirty="0" smtClean="0"/>
              <a:t>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5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0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Response Generation as SMT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24" y="1937871"/>
            <a:ext cx="8623300" cy="415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26804" y="119909"/>
            <a:ext cx="2522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(Ritter et al., 2010)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866715" y="6251394"/>
            <a:ext cx="35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borrowed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</a:t>
            </a:r>
            <a:r>
              <a:rPr lang="en-US" dirty="0" smtClean="0"/>
              <a:t>rom </a:t>
            </a:r>
            <a:r>
              <a:rPr lang="en-US" altLang="zh-CN" dirty="0" smtClean="0"/>
              <a:t>Michel</a:t>
            </a:r>
            <a:r>
              <a:rPr lang="zh-CN" altLang="en-US" dirty="0" smtClean="0"/>
              <a:t> </a:t>
            </a:r>
            <a:r>
              <a:rPr lang="en-US" altLang="zh-CN" dirty="0" smtClean="0"/>
              <a:t>Galley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Seq2Seq Models for Response Generation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1252229" y="542458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344494" y="5539575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254586" y="44166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346851" y="4531680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260092" y="542681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352357" y="5541801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233443" y="541812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25708" y="5533115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252927" y="541812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345192" y="5533115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262973" y="44210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355238" y="4536010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246656" y="441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338921" y="4527534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253495" y="44094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582765" y="472524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590628" y="472957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563979" y="472109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583463" y="471799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915657" y="457096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924044" y="456682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907727" y="456372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336008" y="4517092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256353" y="586702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344601" y="588959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281014" y="588959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402335" y="589017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914566" y="456371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83691" y="361323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401519" y="398256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7133266" y="357774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7448559" y="393847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253255" y="3559495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374442" y="392882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9037541" y="3596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59" name="Straight Arrow Connector 158"/>
          <p:cNvCxnSpPr/>
          <p:nvPr/>
        </p:nvCxnSpPr>
        <p:spPr>
          <a:xfrm flipH="1" flipV="1">
            <a:off x="9366316" y="396573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156621" y="48591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788494" y="488252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6164975" y="588116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181058" y="588959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8103177" y="59374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9365800" y="595284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6097452" y="54310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189717" y="5546035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6099809" y="442315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192074" y="4538140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7105315" y="543327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7197580" y="5548261"/>
            <a:ext cx="494907" cy="84842"/>
            <a:chOff x="2375398" y="5125821"/>
            <a:chExt cx="494907" cy="84842"/>
          </a:xfrm>
        </p:grpSpPr>
        <p:sp>
          <p:nvSpPr>
            <p:cNvPr id="215" name="Oval 2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/>
          <p:cNvSpPr/>
          <p:nvPr/>
        </p:nvSpPr>
        <p:spPr>
          <a:xfrm>
            <a:off x="8078666" y="542458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8170931" y="5539575"/>
            <a:ext cx="494907" cy="84842"/>
            <a:chOff x="2375398" y="5125821"/>
            <a:chExt cx="494907" cy="84842"/>
          </a:xfrm>
        </p:grpSpPr>
        <p:sp>
          <p:nvSpPr>
            <p:cNvPr id="221" name="Oval 2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9098150" y="542458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6" name="Group 225"/>
          <p:cNvGrpSpPr/>
          <p:nvPr/>
        </p:nvGrpSpPr>
        <p:grpSpPr>
          <a:xfrm>
            <a:off x="9190415" y="5539575"/>
            <a:ext cx="494907" cy="84842"/>
            <a:chOff x="2375398" y="5125821"/>
            <a:chExt cx="494907" cy="84842"/>
          </a:xfrm>
        </p:grpSpPr>
        <p:sp>
          <p:nvSpPr>
            <p:cNvPr id="227" name="Oval 2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7108196" y="442748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7200461" y="4542470"/>
            <a:ext cx="494907" cy="84842"/>
            <a:chOff x="2375398" y="5125821"/>
            <a:chExt cx="494907" cy="84842"/>
          </a:xfrm>
        </p:grpSpPr>
        <p:sp>
          <p:nvSpPr>
            <p:cNvPr id="233" name="Oval 2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7" name="Rectangle 236"/>
          <p:cNvSpPr/>
          <p:nvPr/>
        </p:nvSpPr>
        <p:spPr>
          <a:xfrm>
            <a:off x="8091879" y="441900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8184144" y="4533994"/>
            <a:ext cx="494907" cy="84842"/>
            <a:chOff x="2375398" y="5125821"/>
            <a:chExt cx="494907" cy="84842"/>
          </a:xfrm>
        </p:grpSpPr>
        <p:sp>
          <p:nvSpPr>
            <p:cNvPr id="239" name="Oval 2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9098718" y="441590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6427988" y="473170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435851" y="473603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8409202" y="472755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9428686" y="472445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6760880" y="457742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7769267" y="457328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8752950" y="457018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9181231" y="4523552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Pictur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49" y="1782247"/>
            <a:ext cx="5434081" cy="677799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2268659" y="2728498"/>
            <a:ext cx="400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Source : Input Messages</a:t>
            </a:r>
          </a:p>
          <a:p>
            <a:r>
              <a:rPr lang="en-US" sz="2400" b="1" dirty="0" smtClean="0"/>
              <a:t>Target : Responses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1437297" y="1318342"/>
            <a:ext cx="5797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Sutskever</a:t>
            </a:r>
            <a:r>
              <a:rPr lang="en-US" dirty="0"/>
              <a:t> et al., 2014; Jean et al., 2014; Luong et al., 2015</a:t>
            </a:r>
            <a:r>
              <a:rPr lang="nb-NO" dirty="0"/>
              <a:t>)</a:t>
            </a:r>
            <a:r>
              <a:rPr lang="en-US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91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Seq2Seq Models for Response Generation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Seq2Seq Models for Response Generation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Seq2Seq Models for Response Generation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7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Seq2Seq Models for Response Generation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3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Seq2Seq Models for Response Generation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Seq2Seq Models for Response Generation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8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Seq2Seq Models for Response Generation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976115" y="281848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293943" y="3187819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6057399" y="508642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989876" y="4636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082141" y="4751287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992233" y="362840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84498" y="3743392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4" name="Straight Arrow Connector 243"/>
          <p:cNvCxnSpPr/>
          <p:nvPr/>
        </p:nvCxnSpPr>
        <p:spPr>
          <a:xfrm flipV="1">
            <a:off x="6320412" y="393695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4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Seq2Seq Models for Response Generation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976115" y="281848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293943" y="3187819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7025690" y="278299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7340983" y="3143725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6057399" y="508642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73482" y="509484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989876" y="4636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082141" y="4751287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992233" y="362840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84498" y="3743392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6997739" y="46385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7090004" y="4753513"/>
            <a:ext cx="494907" cy="84842"/>
            <a:chOff x="2375398" y="5125821"/>
            <a:chExt cx="494907" cy="84842"/>
          </a:xfrm>
        </p:grpSpPr>
        <p:sp>
          <p:nvSpPr>
            <p:cNvPr id="215" name="Oval 2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7000620" y="363273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7092885" y="3747722"/>
            <a:ext cx="494907" cy="84842"/>
            <a:chOff x="2375398" y="5125821"/>
            <a:chExt cx="494907" cy="84842"/>
          </a:xfrm>
        </p:grpSpPr>
        <p:sp>
          <p:nvSpPr>
            <p:cNvPr id="233" name="Oval 2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4" name="Straight Arrow Connector 243"/>
          <p:cNvCxnSpPr/>
          <p:nvPr/>
        </p:nvCxnSpPr>
        <p:spPr>
          <a:xfrm flipV="1">
            <a:off x="6320412" y="393695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328275" y="394128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6653304" y="378267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39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96435"/>
            <a:ext cx="1828799" cy="18165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2870" y="470645"/>
            <a:ext cx="7095566" cy="83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Does </a:t>
            </a:r>
            <a:r>
              <a:rPr lang="en-US" b="1" dirty="0"/>
              <a:t>S</a:t>
            </a:r>
            <a:r>
              <a:rPr lang="en-US" b="1" dirty="0" smtClean="0"/>
              <a:t>iri really understand language 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1" y="2199341"/>
            <a:ext cx="11049000" cy="3898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22059" y="6098241"/>
            <a:ext cx="43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Bill </a:t>
            </a:r>
            <a:r>
              <a:rPr lang="en-US" dirty="0" err="1" smtClean="0"/>
              <a:t>MacCartney’s</a:t>
            </a:r>
            <a:r>
              <a:rPr lang="en-US" dirty="0" smtClean="0"/>
              <a:t> slides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0647" y="2097741"/>
            <a:ext cx="11564471" cy="4545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8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Seq2Seq Models for Response Generation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976115" y="281848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293943" y="3187819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7025690" y="278299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7340983" y="3143725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145679" y="27647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266866" y="3134079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6057399" y="508642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73482" y="509484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995601" y="514271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989876" y="4636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082141" y="4751287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992233" y="362840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84498" y="3743392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6997739" y="46385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7090004" y="4753513"/>
            <a:ext cx="494907" cy="84842"/>
            <a:chOff x="2375398" y="5125821"/>
            <a:chExt cx="494907" cy="84842"/>
          </a:xfrm>
        </p:grpSpPr>
        <p:sp>
          <p:nvSpPr>
            <p:cNvPr id="215" name="Oval 2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/>
          <p:cNvSpPr/>
          <p:nvPr/>
        </p:nvSpPr>
        <p:spPr>
          <a:xfrm>
            <a:off x="7971090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8063355" y="4744827"/>
            <a:ext cx="494907" cy="84842"/>
            <a:chOff x="2375398" y="5125821"/>
            <a:chExt cx="494907" cy="84842"/>
          </a:xfrm>
        </p:grpSpPr>
        <p:sp>
          <p:nvSpPr>
            <p:cNvPr id="221" name="Oval 2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7000620" y="363273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7092885" y="3747722"/>
            <a:ext cx="494907" cy="84842"/>
            <a:chOff x="2375398" y="5125821"/>
            <a:chExt cx="494907" cy="84842"/>
          </a:xfrm>
        </p:grpSpPr>
        <p:sp>
          <p:nvSpPr>
            <p:cNvPr id="233" name="Oval 2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7" name="Rectangle 236"/>
          <p:cNvSpPr/>
          <p:nvPr/>
        </p:nvSpPr>
        <p:spPr>
          <a:xfrm>
            <a:off x="7984303" y="362425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8076568" y="3739246"/>
            <a:ext cx="494907" cy="84842"/>
            <a:chOff x="2375398" y="5125821"/>
            <a:chExt cx="494907" cy="84842"/>
          </a:xfrm>
        </p:grpSpPr>
        <p:sp>
          <p:nvSpPr>
            <p:cNvPr id="239" name="Oval 2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4" name="Straight Arrow Connector 243"/>
          <p:cNvCxnSpPr/>
          <p:nvPr/>
        </p:nvCxnSpPr>
        <p:spPr>
          <a:xfrm flipV="1">
            <a:off x="6320412" y="393695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328275" y="394128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8301626" y="393280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6653304" y="378267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7661691" y="377853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Seq2Seq Models for Response Generation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how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?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976115" y="281848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293943" y="3187819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7025690" y="278299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7340983" y="3143725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145679" y="27647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266866" y="3134079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8929965" y="2801655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59" name="Straight Arrow Connector 158"/>
          <p:cNvCxnSpPr/>
          <p:nvPr/>
        </p:nvCxnSpPr>
        <p:spPr>
          <a:xfrm flipH="1" flipV="1">
            <a:off x="9258740" y="3170987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6057399" y="508642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73482" y="509484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I’m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995601" y="514271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fine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9258224" y="515810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989876" y="4636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082141" y="4751287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992233" y="362840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84498" y="3743392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6997739" y="46385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7090004" y="4753513"/>
            <a:ext cx="494907" cy="84842"/>
            <a:chOff x="2375398" y="5125821"/>
            <a:chExt cx="494907" cy="84842"/>
          </a:xfrm>
        </p:grpSpPr>
        <p:sp>
          <p:nvSpPr>
            <p:cNvPr id="215" name="Oval 2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/>
          <p:cNvSpPr/>
          <p:nvPr/>
        </p:nvSpPr>
        <p:spPr>
          <a:xfrm>
            <a:off x="7971090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8063355" y="4744827"/>
            <a:ext cx="494907" cy="84842"/>
            <a:chOff x="2375398" y="5125821"/>
            <a:chExt cx="494907" cy="84842"/>
          </a:xfrm>
        </p:grpSpPr>
        <p:sp>
          <p:nvSpPr>
            <p:cNvPr id="221" name="Oval 2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8990574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6" name="Group 225"/>
          <p:cNvGrpSpPr/>
          <p:nvPr/>
        </p:nvGrpSpPr>
        <p:grpSpPr>
          <a:xfrm>
            <a:off x="9082839" y="4744827"/>
            <a:ext cx="494907" cy="84842"/>
            <a:chOff x="2375398" y="5125821"/>
            <a:chExt cx="494907" cy="84842"/>
          </a:xfrm>
        </p:grpSpPr>
        <p:sp>
          <p:nvSpPr>
            <p:cNvPr id="227" name="Oval 2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7000620" y="363273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7092885" y="3747722"/>
            <a:ext cx="494907" cy="84842"/>
            <a:chOff x="2375398" y="5125821"/>
            <a:chExt cx="494907" cy="84842"/>
          </a:xfrm>
        </p:grpSpPr>
        <p:sp>
          <p:nvSpPr>
            <p:cNvPr id="233" name="Oval 2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7" name="Rectangle 236"/>
          <p:cNvSpPr/>
          <p:nvPr/>
        </p:nvSpPr>
        <p:spPr>
          <a:xfrm>
            <a:off x="7984303" y="362425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8076568" y="3739246"/>
            <a:ext cx="494907" cy="84842"/>
            <a:chOff x="2375398" y="5125821"/>
            <a:chExt cx="494907" cy="84842"/>
          </a:xfrm>
        </p:grpSpPr>
        <p:sp>
          <p:nvSpPr>
            <p:cNvPr id="239" name="Oval 2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991142" y="36211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6320412" y="393695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328275" y="394128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8301626" y="393280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9321110" y="392970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6653304" y="378267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7661691" y="377853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8645374" y="377543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9073655" y="3728804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48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Google’s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59132"/>
              </p:ext>
            </p:extLst>
          </p:nvPr>
        </p:nvGraphicFramePr>
        <p:xfrm>
          <a:off x="159026" y="1610436"/>
          <a:ext cx="11973339" cy="565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2"/>
                <a:gridCol w="5584737"/>
              </a:tblGrid>
              <a:tr h="899528">
                <a:tc>
                  <a:txBody>
                    <a:bodyPr/>
                    <a:lstStyle/>
                    <a:p>
                      <a:r>
                        <a:rPr lang="en-US" altLang="zh-CN" sz="4000" dirty="0" smtClean="0"/>
                        <a:t>Input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Response</a:t>
                      </a:r>
                      <a:endParaRPr lang="en-US" sz="4000" dirty="0"/>
                    </a:p>
                  </a:txBody>
                  <a:tcPr/>
                </a:tc>
              </a:tr>
              <a:tr h="596348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what is moral ?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what empowered humanity</a:t>
                      </a:r>
                      <a:endParaRPr lang="en-US" sz="3600" dirty="0" smtClean="0"/>
                    </a:p>
                  </a:txBody>
                  <a:tcPr/>
                </a:tc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what is immoral ?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the fact that you have a child .</a:t>
                      </a:r>
                      <a:endParaRPr lang="en-US" sz="3600" dirty="0" smtClean="0"/>
                    </a:p>
                  </a:txBody>
                  <a:tcPr/>
                </a:tc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what is the purpose of existence ?</a:t>
                      </a:r>
                      <a:endParaRPr lang="en-US" sz="3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to find out what happens when we get to the planet earth .</a:t>
                      </a:r>
                      <a:endParaRPr lang="en-US" sz="3600" dirty="0" smtClean="0"/>
                    </a:p>
                  </a:txBody>
                  <a:tcPr/>
                </a:tc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what do you think about bill gates ?</a:t>
                      </a:r>
                      <a:endParaRPr lang="en-US" sz="3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He’s</a:t>
                      </a:r>
                      <a:r>
                        <a:rPr lang="zh-CN" altLang="en-US" sz="3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3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3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3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r>
                        <a:rPr lang="zh-CN" altLang="en-US" sz="3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3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</a:t>
                      </a:r>
                      <a:endParaRPr lang="en-US" sz="3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38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16136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35740" y="1938612"/>
            <a:ext cx="10322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3200" dirty="0" smtClean="0">
                <a:solidFill>
                  <a:srgbClr val="C00000"/>
                </a:solidFill>
              </a:rPr>
              <a:t>How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to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deal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with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generic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responses</a:t>
            </a:r>
          </a:p>
          <a:p>
            <a:pPr marL="457200" indent="-457200">
              <a:buAutoNum type="arabicPeriod"/>
            </a:pPr>
            <a:r>
              <a:rPr lang="en-US" altLang="zh-CN" sz="3200" dirty="0" smtClean="0"/>
              <a:t>Consider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context</a:t>
            </a:r>
            <a:r>
              <a:rPr lang="en-US" sz="3200" dirty="0" smtClean="0"/>
              <a:t>                    </a:t>
            </a:r>
            <a:endParaRPr lang="en-US" sz="3200" dirty="0" smtClean="0"/>
          </a:p>
          <a:p>
            <a:pPr marL="457200" indent="-457200">
              <a:buAutoNum type="arabicPeriod"/>
            </a:pPr>
            <a:r>
              <a:rPr lang="en-US" sz="3200" dirty="0" smtClean="0"/>
              <a:t>How to </a:t>
            </a:r>
            <a:r>
              <a:rPr lang="en-US" altLang="zh-CN" sz="3200" dirty="0" smtClean="0"/>
              <a:t>preserve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Speaker Consistency </a:t>
            </a:r>
            <a:endParaRPr lang="en-US" sz="3200" dirty="0" smtClean="0"/>
          </a:p>
          <a:p>
            <a:pPr marL="457200" indent="-457200">
              <a:buAutoNum type="arabicPeriod"/>
            </a:pPr>
            <a:r>
              <a:rPr lang="en-US" altLang="zh-CN" sz="3200" dirty="0" smtClean="0"/>
              <a:t>How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foster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long-term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success</a:t>
            </a:r>
            <a:endParaRPr lang="en-US" altLang="zh-CN" sz="3200" dirty="0" smtClean="0"/>
          </a:p>
          <a:p>
            <a:pPr marL="457200" indent="-457200">
              <a:buAutoNum type="arabicPeriod"/>
            </a:pPr>
            <a:r>
              <a:rPr lang="en-US" altLang="zh-CN" sz="3200" dirty="0" smtClean="0"/>
              <a:t>What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good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rewards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dialogue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generation</a:t>
            </a:r>
          </a:p>
          <a:p>
            <a:pPr marL="457200" indent="-457200">
              <a:buAutoNum type="arabicPeriod"/>
            </a:pPr>
            <a:r>
              <a:rPr lang="en-US" altLang="zh-CN" sz="3200" dirty="0" smtClean="0"/>
              <a:t>Building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interactive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bots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93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Generic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94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“I don’t know“ problem (</a:t>
            </a:r>
            <a:r>
              <a:rPr lang="en-US" sz="2800" dirty="0" err="1" smtClean="0"/>
              <a:t>Sordoni</a:t>
            </a:r>
            <a:r>
              <a:rPr lang="en-US" sz="2800" dirty="0" smtClean="0"/>
              <a:t> et al., 2015; </a:t>
            </a:r>
            <a:r>
              <a:rPr lang="en-US" sz="2800" dirty="0" err="1" smtClean="0"/>
              <a:t>Serban</a:t>
            </a:r>
            <a:r>
              <a:rPr lang="en-US" sz="2800" dirty="0" smtClean="0"/>
              <a:t> et al.,2015)</a:t>
            </a:r>
            <a:endParaRPr lang="en-US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4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71260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83293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81261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31374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“I don’t know“ problem (</a:t>
            </a:r>
            <a:r>
              <a:rPr lang="en-US" sz="2800" dirty="0" err="1" smtClean="0"/>
              <a:t>Sordoni</a:t>
            </a:r>
            <a:r>
              <a:rPr lang="en-US" sz="2800" dirty="0" smtClean="0"/>
              <a:t> et al., 2015; </a:t>
            </a:r>
            <a:r>
              <a:rPr lang="en-US" sz="2800" dirty="0" err="1" smtClean="0"/>
              <a:t>Serban</a:t>
            </a:r>
            <a:r>
              <a:rPr lang="en-US" sz="2800" dirty="0" smtClean="0"/>
              <a:t> et al.,2015;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981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is life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“I don’t know“ problem (</a:t>
            </a:r>
            <a:r>
              <a:rPr lang="en-US" sz="2800" dirty="0" err="1" smtClean="0"/>
              <a:t>Sordoni</a:t>
            </a:r>
            <a:r>
              <a:rPr lang="en-US" sz="2800" dirty="0" smtClean="0"/>
              <a:t> et al., 2015; </a:t>
            </a:r>
            <a:r>
              <a:rPr lang="en-US" sz="2800" dirty="0" err="1" smtClean="0"/>
              <a:t>Serban</a:t>
            </a:r>
            <a:r>
              <a:rPr lang="en-US" sz="2800" dirty="0" smtClean="0"/>
              <a:t> et al.,2015;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19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Generic</a:t>
            </a:r>
            <a:r>
              <a:rPr lang="zh-CN" altLang="en-US" dirty="0" smtClean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Do you love me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“I don’t know“ problem (</a:t>
            </a:r>
            <a:r>
              <a:rPr lang="en-US" sz="2800" dirty="0" err="1" smtClean="0"/>
              <a:t>Sordoni</a:t>
            </a:r>
            <a:r>
              <a:rPr lang="en-US" sz="2800" dirty="0" smtClean="0"/>
              <a:t> et al., 2015; </a:t>
            </a:r>
            <a:r>
              <a:rPr lang="en-US" sz="2800" dirty="0" err="1" smtClean="0"/>
              <a:t>Serban</a:t>
            </a:r>
            <a:r>
              <a:rPr lang="en-US" sz="2800" dirty="0" smtClean="0"/>
              <a:t> et al.,2015; )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720873" y="6010833"/>
            <a:ext cx="319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30%</a:t>
            </a:r>
            <a:r>
              <a:rPr lang="en-US" sz="2000" baseline="0" dirty="0" smtClean="0"/>
              <a:t> percent of</a:t>
            </a:r>
            <a:r>
              <a:rPr lang="en-US" sz="2000" dirty="0" smtClean="0"/>
              <a:t> all generated responses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75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35358" y="2199157"/>
            <a:ext cx="9771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err="1" smtClean="0"/>
              <a:t>ChatBot</a:t>
            </a:r>
            <a:r>
              <a:rPr lang="en-US" altLang="zh-CN" sz="2800" dirty="0" smtClean="0"/>
              <a:t>(string):</a:t>
            </a:r>
          </a:p>
          <a:p>
            <a:r>
              <a:rPr lang="zh-CN" altLang="en-US" sz="2800" dirty="0" smtClean="0"/>
              <a:t>        </a:t>
            </a:r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zh-CN" alt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/>
              <a:t>string[</a:t>
            </a:r>
            <a:r>
              <a:rPr lang="en-US" altLang="zh-CN" sz="2800" dirty="0" err="1" smtClean="0"/>
              <a:t>len</a:t>
            </a:r>
            <a:r>
              <a:rPr lang="en-US" altLang="zh-CN" sz="2800" dirty="0" smtClean="0"/>
              <a:t>(string)-1]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==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“?”:</a:t>
            </a:r>
          </a:p>
          <a:p>
            <a:r>
              <a:rPr lang="en-US" sz="2800" dirty="0" smtClean="0"/>
              <a:t>	</a:t>
            </a:r>
            <a:r>
              <a:rPr lang="en-US" altLang="zh-CN" sz="2800" dirty="0" smtClean="0"/>
              <a:t>return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</a:t>
            </a:r>
            <a:r>
              <a:rPr lang="en-US" altLang="zh-CN" sz="2800" dirty="0" smtClean="0">
                <a:solidFill>
                  <a:srgbClr val="C00000"/>
                </a:solidFill>
              </a:rPr>
              <a:t>I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don’t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know</a:t>
            </a:r>
            <a:r>
              <a:rPr lang="en-US" altLang="zh-CN" sz="2800" dirty="0" smtClean="0"/>
              <a:t>”</a:t>
            </a:r>
          </a:p>
          <a:p>
            <a:r>
              <a:rPr lang="zh-CN" altLang="en-US" sz="2800" dirty="0" smtClean="0"/>
              <a:t>        </a:t>
            </a:r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endParaRPr lang="en-US" altLang="zh-CN" sz="2800" dirty="0"/>
          </a:p>
          <a:p>
            <a:r>
              <a:rPr lang="en-US" sz="2800" dirty="0" smtClean="0"/>
              <a:t>	</a:t>
            </a:r>
            <a:r>
              <a:rPr lang="en-US" altLang="zh-CN" sz="2800" dirty="0" smtClean="0"/>
              <a:t>return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</a:t>
            </a:r>
            <a:r>
              <a:rPr lang="en-US" altLang="zh-CN" sz="2800" dirty="0" smtClean="0">
                <a:solidFill>
                  <a:srgbClr val="C00000"/>
                </a:solidFill>
              </a:rPr>
              <a:t>I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don’t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know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what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you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are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talking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about</a:t>
            </a:r>
            <a:r>
              <a:rPr lang="en-US" altLang="zh-CN" sz="2800" dirty="0" smtClean="0"/>
              <a:t>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63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96435"/>
            <a:ext cx="1828799" cy="18165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2870" y="470645"/>
            <a:ext cx="7095566" cy="83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Does </a:t>
            </a:r>
            <a:r>
              <a:rPr lang="en-US" b="1" dirty="0"/>
              <a:t>S</a:t>
            </a:r>
            <a:r>
              <a:rPr lang="en-US" b="1" dirty="0" smtClean="0"/>
              <a:t>iri really understand language 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1" y="2199341"/>
            <a:ext cx="11049000" cy="3898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22059" y="6098241"/>
            <a:ext cx="43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Bill </a:t>
            </a:r>
            <a:r>
              <a:rPr lang="en-US" dirty="0" err="1" smtClean="0"/>
              <a:t>MacCartney’s</a:t>
            </a:r>
            <a:r>
              <a:rPr lang="en-US" dirty="0" smtClean="0"/>
              <a:t> slides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30706" y="1788459"/>
            <a:ext cx="8404412" cy="4854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35358" y="2199157"/>
            <a:ext cx="9771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err="1" smtClean="0"/>
              <a:t>ChatBot</a:t>
            </a:r>
            <a:r>
              <a:rPr lang="en-US" altLang="zh-CN" sz="2800" dirty="0" smtClean="0"/>
              <a:t>(string):</a:t>
            </a:r>
          </a:p>
          <a:p>
            <a:r>
              <a:rPr lang="zh-CN" altLang="en-US" sz="2800" dirty="0" smtClean="0"/>
              <a:t>        </a:t>
            </a:r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zh-CN" alt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/>
              <a:t>string[</a:t>
            </a:r>
            <a:r>
              <a:rPr lang="en-US" altLang="zh-CN" sz="2800" dirty="0" err="1" smtClean="0"/>
              <a:t>len</a:t>
            </a:r>
            <a:r>
              <a:rPr lang="en-US" altLang="zh-CN" sz="2800" dirty="0" smtClean="0"/>
              <a:t>(string)-1]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==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“?”:</a:t>
            </a:r>
          </a:p>
          <a:p>
            <a:r>
              <a:rPr lang="en-US" sz="2800" dirty="0" smtClean="0"/>
              <a:t>	</a:t>
            </a:r>
            <a:r>
              <a:rPr lang="en-US" altLang="zh-CN" sz="2800" dirty="0" smtClean="0"/>
              <a:t>return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</a:t>
            </a:r>
            <a:r>
              <a:rPr lang="en-US" altLang="zh-CN" sz="2800" dirty="0" smtClean="0">
                <a:solidFill>
                  <a:srgbClr val="C00000"/>
                </a:solidFill>
              </a:rPr>
              <a:t>I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don’t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know</a:t>
            </a:r>
            <a:r>
              <a:rPr lang="en-US" altLang="zh-CN" sz="2800" dirty="0" smtClean="0"/>
              <a:t>”</a:t>
            </a:r>
          </a:p>
          <a:p>
            <a:r>
              <a:rPr lang="zh-CN" altLang="en-US" sz="2800" dirty="0" smtClean="0"/>
              <a:t>        </a:t>
            </a:r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endParaRPr lang="en-US" altLang="zh-CN" sz="2800" dirty="0"/>
          </a:p>
          <a:p>
            <a:r>
              <a:rPr lang="en-US" sz="2800" dirty="0" smtClean="0"/>
              <a:t>	</a:t>
            </a:r>
            <a:r>
              <a:rPr lang="en-US" altLang="zh-CN" sz="2800" dirty="0" smtClean="0"/>
              <a:t>return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</a:t>
            </a:r>
            <a:r>
              <a:rPr lang="en-US" altLang="zh-CN" sz="2800" dirty="0" smtClean="0">
                <a:solidFill>
                  <a:srgbClr val="C00000"/>
                </a:solidFill>
              </a:rPr>
              <a:t>I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don’t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know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what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you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are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talking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about</a:t>
            </a:r>
            <a:r>
              <a:rPr lang="en-US" altLang="zh-CN" sz="2800" dirty="0" smtClean="0"/>
              <a:t>”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800298" y="5608066"/>
            <a:ext cx="349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What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E</a:t>
            </a:r>
            <a:r>
              <a:rPr lang="en-US" altLang="zh-CN" sz="2400" dirty="0" smtClean="0">
                <a:solidFill>
                  <a:srgbClr val="C00000"/>
                </a:solidFill>
              </a:rPr>
              <a:t>liza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is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doing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!!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Solution #1: Adding Rules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834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Solution #1: Adding Rules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don</a:t>
            </a:r>
            <a:r>
              <a:rPr lang="uk-UA" dirty="0" smtClean="0"/>
              <a:t>’</a:t>
            </a:r>
            <a:r>
              <a:rPr lang="en-US" dirty="0" smtClean="0"/>
              <a:t>t know . </a:t>
            </a:r>
          </a:p>
          <a:p>
            <a:r>
              <a:rPr lang="en-US" dirty="0" smtClean="0"/>
              <a:t>I don’t know ..</a:t>
            </a:r>
          </a:p>
          <a:p>
            <a:r>
              <a:rPr lang="en-US" dirty="0" smtClean="0"/>
              <a:t>I don’t know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...</a:t>
            </a:r>
          </a:p>
          <a:p>
            <a:r>
              <a:rPr lang="en-US" dirty="0" smtClean="0"/>
              <a:t>I</a:t>
            </a:r>
            <a:r>
              <a:rPr lang="is-IS" dirty="0" smtClean="0"/>
              <a:t> don’t know !</a:t>
            </a:r>
          </a:p>
          <a:p>
            <a:r>
              <a:rPr lang="en-US" dirty="0" smtClean="0"/>
              <a:t>I</a:t>
            </a:r>
            <a:r>
              <a:rPr lang="is-IS" dirty="0" smtClean="0"/>
              <a:t> don’t know ! !</a:t>
            </a:r>
          </a:p>
          <a:p>
            <a:r>
              <a:rPr lang="en-US" dirty="0" smtClean="0"/>
              <a:t>I</a:t>
            </a:r>
            <a:r>
              <a:rPr lang="is-IS" dirty="0" smtClean="0"/>
              <a:t> don’t know ! !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Solution #1: Adding Rules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don</a:t>
            </a:r>
            <a:r>
              <a:rPr lang="uk-UA" dirty="0" smtClean="0"/>
              <a:t>’</a:t>
            </a:r>
            <a:r>
              <a:rPr lang="en-US" dirty="0" smtClean="0"/>
              <a:t>t know . </a:t>
            </a:r>
          </a:p>
          <a:p>
            <a:r>
              <a:rPr lang="en-US" dirty="0" smtClean="0"/>
              <a:t>I don’t know ..</a:t>
            </a:r>
          </a:p>
          <a:p>
            <a:r>
              <a:rPr lang="en-US" dirty="0" smtClean="0"/>
              <a:t>I don’t know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...</a:t>
            </a:r>
          </a:p>
          <a:p>
            <a:r>
              <a:rPr lang="en-US" dirty="0" smtClean="0"/>
              <a:t>I</a:t>
            </a:r>
            <a:r>
              <a:rPr lang="is-IS" dirty="0" smtClean="0"/>
              <a:t> don’t know !</a:t>
            </a:r>
          </a:p>
          <a:p>
            <a:r>
              <a:rPr lang="en-US" dirty="0" smtClean="0"/>
              <a:t>I</a:t>
            </a:r>
            <a:r>
              <a:rPr lang="is-IS" dirty="0" smtClean="0"/>
              <a:t> don’t know ! !</a:t>
            </a:r>
          </a:p>
          <a:p>
            <a:r>
              <a:rPr lang="en-US" dirty="0" smtClean="0"/>
              <a:t>I</a:t>
            </a:r>
            <a:r>
              <a:rPr lang="is-IS" dirty="0" smtClean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 have no idea 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97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Solution #1: Adding Rules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don</a:t>
            </a:r>
            <a:r>
              <a:rPr lang="uk-UA" dirty="0" smtClean="0"/>
              <a:t>’</a:t>
            </a:r>
            <a:r>
              <a:rPr lang="en-US" dirty="0" smtClean="0"/>
              <a:t>t know . </a:t>
            </a:r>
          </a:p>
          <a:p>
            <a:r>
              <a:rPr lang="en-US" dirty="0" smtClean="0"/>
              <a:t>I don’t know ..</a:t>
            </a:r>
          </a:p>
          <a:p>
            <a:r>
              <a:rPr lang="en-US" dirty="0" smtClean="0"/>
              <a:t>I don’t know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...</a:t>
            </a:r>
          </a:p>
          <a:p>
            <a:r>
              <a:rPr lang="en-US" dirty="0" smtClean="0"/>
              <a:t>I</a:t>
            </a:r>
            <a:r>
              <a:rPr lang="is-IS" dirty="0" smtClean="0"/>
              <a:t> don’t know !</a:t>
            </a:r>
          </a:p>
          <a:p>
            <a:r>
              <a:rPr lang="en-US" dirty="0" smtClean="0"/>
              <a:t>I</a:t>
            </a:r>
            <a:r>
              <a:rPr lang="is-IS" dirty="0" smtClean="0"/>
              <a:t> don’t know ! !</a:t>
            </a:r>
          </a:p>
          <a:p>
            <a:r>
              <a:rPr lang="en-US" dirty="0" smtClean="0"/>
              <a:t>I</a:t>
            </a:r>
            <a:r>
              <a:rPr lang="is-IS" dirty="0" smtClean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 have no idea 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Rules don’t work !! 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94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Mutual Information for Response Generation.         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49" y="3973353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61" y="3973353"/>
            <a:ext cx="1143000" cy="368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058302" y="4071968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73" y="3559280"/>
            <a:ext cx="1944200" cy="3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3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8140" y="336996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“I don’t know” 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6447864" y="2449197"/>
            <a:ext cx="0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09646" y="3327022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Whatever one asks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7597588" y="2406258"/>
            <a:ext cx="1261782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3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“I don’t know”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What one </a:t>
            </a:r>
            <a:r>
              <a:rPr lang="en-US" dirty="0" smtClean="0"/>
              <a:t>asks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4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“I </a:t>
            </a:r>
            <a:r>
              <a:rPr lang="en-US" smtClean="0">
                <a:solidFill>
                  <a:srgbClr val="C00000"/>
                </a:solidFill>
              </a:rPr>
              <a:t>don’t know”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What one </a:t>
            </a:r>
            <a:r>
              <a:rPr lang="en-US" dirty="0" smtClean="0"/>
              <a:t>asks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“I don’t know”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What one </a:t>
            </a:r>
            <a:r>
              <a:rPr lang="en-US" dirty="0" smtClean="0"/>
              <a:t>asks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96435"/>
            <a:ext cx="1828799" cy="18165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2870" y="470645"/>
            <a:ext cx="7095566" cy="83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Does </a:t>
            </a:r>
            <a:r>
              <a:rPr lang="en-US" b="1" dirty="0"/>
              <a:t>S</a:t>
            </a:r>
            <a:r>
              <a:rPr lang="en-US" b="1" dirty="0" smtClean="0"/>
              <a:t>iri really understand language 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1" y="2199341"/>
            <a:ext cx="11049000" cy="3898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22059" y="6098241"/>
            <a:ext cx="43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Bill </a:t>
            </a:r>
            <a:r>
              <a:rPr lang="en-US" dirty="0" err="1" smtClean="0"/>
              <a:t>MacCartney’s</a:t>
            </a:r>
            <a:r>
              <a:rPr lang="en-US" dirty="0" smtClean="0"/>
              <a:t> slides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84494" y="2837329"/>
            <a:ext cx="8350624" cy="3805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Mutual Information </a:t>
            </a:r>
            <a:r>
              <a:rPr lang="en-US" dirty="0" smtClean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Mutual Information </a:t>
            </a:r>
            <a:r>
              <a:rPr lang="en-US" dirty="0" smtClean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68" y="4429335"/>
            <a:ext cx="2873188" cy="1292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1259" y="3590365"/>
            <a:ext cx="3348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Mutual Information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697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Mutual Information </a:t>
            </a:r>
            <a:r>
              <a:rPr lang="en-US" dirty="0" smtClean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18" y="1817588"/>
            <a:ext cx="4622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7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Mutual Information </a:t>
            </a:r>
            <a:r>
              <a:rPr lang="en-US" dirty="0" smtClean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Bayesian Rule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63" y="3958060"/>
            <a:ext cx="7556874" cy="7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Mutual Information </a:t>
            </a:r>
            <a:r>
              <a:rPr lang="en-US" dirty="0" smtClean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Bayesian Rule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87" y="4758562"/>
            <a:ext cx="1944200" cy="372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57675" y="3897752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1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Mutual Information </a:t>
            </a:r>
            <a:r>
              <a:rPr lang="en-US" dirty="0" smtClean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Bayesian Rule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24" y="4780849"/>
            <a:ext cx="2028265" cy="371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121645" y="3879047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7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55813" y="161364"/>
            <a:ext cx="9018494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Sampled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41" y="1704040"/>
            <a:ext cx="3937000" cy="336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89" y="1704040"/>
            <a:ext cx="5544670" cy="3397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8117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Seq2Seq p(</a:t>
            </a:r>
            <a:r>
              <a:rPr lang="en-US" dirty="0" err="1" smtClean="0"/>
              <a:t>t|s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30669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Mutual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6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16136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35740" y="1938612"/>
            <a:ext cx="10322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3200" dirty="0" smtClean="0"/>
              <a:t>How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with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generic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responses</a:t>
            </a:r>
          </a:p>
          <a:p>
            <a:pPr marL="457200" indent="-457200">
              <a:buAutoNum type="arabicPeriod"/>
            </a:pPr>
            <a:r>
              <a:rPr lang="en-US" altLang="zh-CN" sz="3200" dirty="0" smtClean="0">
                <a:solidFill>
                  <a:srgbClr val="C00000"/>
                </a:solidFill>
              </a:rPr>
              <a:t>Consider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more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context</a:t>
            </a:r>
            <a:r>
              <a:rPr lang="en-US" sz="3200" dirty="0" smtClean="0">
                <a:solidFill>
                  <a:srgbClr val="C00000"/>
                </a:solidFill>
              </a:rPr>
              <a:t>                    </a:t>
            </a:r>
            <a:endParaRPr lang="en-US" sz="3200" dirty="0" smtClean="0">
              <a:solidFill>
                <a:srgbClr val="C00000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 smtClean="0"/>
              <a:t>How to </a:t>
            </a:r>
            <a:r>
              <a:rPr lang="en-US" altLang="zh-CN" sz="3200" dirty="0" smtClean="0"/>
              <a:t>preserve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Speaker Consistency </a:t>
            </a:r>
            <a:endParaRPr lang="en-US" sz="3200" dirty="0" smtClean="0"/>
          </a:p>
          <a:p>
            <a:pPr marL="457200" indent="-457200">
              <a:buAutoNum type="arabicPeriod"/>
            </a:pPr>
            <a:r>
              <a:rPr lang="en-US" altLang="zh-CN" sz="3200" dirty="0" smtClean="0"/>
              <a:t>How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foster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long-term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success</a:t>
            </a:r>
            <a:endParaRPr lang="en-US" altLang="zh-CN" sz="3200" dirty="0" smtClean="0"/>
          </a:p>
          <a:p>
            <a:pPr marL="457200" indent="-457200">
              <a:buAutoNum type="arabicPeriod"/>
            </a:pPr>
            <a:r>
              <a:rPr lang="en-US" altLang="zh-CN" sz="3200" dirty="0" smtClean="0"/>
              <a:t>What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good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rewards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dialogue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generation</a:t>
            </a:r>
          </a:p>
          <a:p>
            <a:pPr marL="457200" indent="-457200">
              <a:buAutoNum type="arabicPeriod"/>
            </a:pPr>
            <a:r>
              <a:rPr lang="en-US" altLang="zh-CN" sz="3200" dirty="0" smtClean="0"/>
              <a:t>Building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interactive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bots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7121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02659" y="2061292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Single Context: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8646" y="3572299"/>
            <a:ext cx="1238816" cy="1238816"/>
          </a:xfrm>
          <a:prstGeom prst="rect">
            <a:avLst/>
          </a:prstGeom>
        </p:spPr>
      </p:pic>
      <p:sp>
        <p:nvSpPr>
          <p:cNvPr id="10" name="Bulle rectangulaire 18"/>
          <p:cNvSpPr/>
          <p:nvPr/>
        </p:nvSpPr>
        <p:spPr>
          <a:xfrm flipH="1">
            <a:off x="3318597" y="3972188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Any particular plan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5670816" y="5173928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????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232" y="2120862"/>
            <a:ext cx="1258984" cy="2159044"/>
          </a:xfrm>
          <a:prstGeom prst="rect">
            <a:avLst/>
          </a:prstGeom>
        </p:spPr>
      </p:pic>
      <p:sp>
        <p:nvSpPr>
          <p:cNvPr id="6" name="Bulle rectangulaire 17"/>
          <p:cNvSpPr/>
          <p:nvPr/>
        </p:nvSpPr>
        <p:spPr>
          <a:xfrm flipH="1">
            <a:off x="4240945" y="2630057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I am going to Hawaii for vocation.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2830020" y="1592131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What’s your plan for the upcoming summer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0070" y="1501454"/>
            <a:ext cx="1238816" cy="1238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8646" y="3572299"/>
            <a:ext cx="1238816" cy="1238816"/>
          </a:xfrm>
          <a:prstGeom prst="rect">
            <a:avLst/>
          </a:prstGeom>
        </p:spPr>
      </p:pic>
      <p:sp>
        <p:nvSpPr>
          <p:cNvPr id="10" name="Bulle rectangulaire 18"/>
          <p:cNvSpPr/>
          <p:nvPr/>
        </p:nvSpPr>
        <p:spPr>
          <a:xfrm flipH="1">
            <a:off x="3318597" y="3972188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Any particular plan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7"/>
          <p:cNvSpPr/>
          <p:nvPr/>
        </p:nvSpPr>
        <p:spPr>
          <a:xfrm flipH="1">
            <a:off x="5670816" y="5173928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????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96435"/>
            <a:ext cx="1828799" cy="18165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2870" y="470645"/>
            <a:ext cx="7095566" cy="83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Does </a:t>
            </a:r>
            <a:r>
              <a:rPr lang="en-US" b="1" dirty="0"/>
              <a:t>S</a:t>
            </a:r>
            <a:r>
              <a:rPr lang="en-US" b="1" dirty="0" smtClean="0"/>
              <a:t>iri really understand language 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1" y="2199341"/>
            <a:ext cx="11049000" cy="3898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22059" y="6098241"/>
            <a:ext cx="43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Bill </a:t>
            </a:r>
            <a:r>
              <a:rPr lang="en-US" dirty="0" err="1" smtClean="0"/>
              <a:t>MacCartney’s</a:t>
            </a:r>
            <a:r>
              <a:rPr lang="en-US" dirty="0" smtClean="0"/>
              <a:t> slides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44153" y="3361765"/>
            <a:ext cx="8390965" cy="3281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8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232" y="2120862"/>
            <a:ext cx="1258984" cy="2159044"/>
          </a:xfrm>
          <a:prstGeom prst="rect">
            <a:avLst/>
          </a:prstGeom>
        </p:spPr>
      </p:pic>
      <p:sp>
        <p:nvSpPr>
          <p:cNvPr id="6" name="Bulle rectangulaire 17"/>
          <p:cNvSpPr/>
          <p:nvPr/>
        </p:nvSpPr>
        <p:spPr>
          <a:xfrm flipH="1">
            <a:off x="4240945" y="2630057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I am going to Hawaii for vocation.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2830020" y="1592131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What’s your plan for the upcoming summer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0070" y="1501454"/>
            <a:ext cx="1238816" cy="1238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8646" y="3572299"/>
            <a:ext cx="1238816" cy="1238816"/>
          </a:xfrm>
          <a:prstGeom prst="rect">
            <a:avLst/>
          </a:prstGeom>
        </p:spPr>
      </p:pic>
      <p:sp>
        <p:nvSpPr>
          <p:cNvPr id="10" name="Bulle rectangulaire 18"/>
          <p:cNvSpPr/>
          <p:nvPr/>
        </p:nvSpPr>
        <p:spPr>
          <a:xfrm flipH="1">
            <a:off x="3318597" y="3972188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Any particular plan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7"/>
          <p:cNvSpPr/>
          <p:nvPr/>
        </p:nvSpPr>
        <p:spPr>
          <a:xfrm flipH="1">
            <a:off x="5670816" y="5173928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????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06370" y="1858868"/>
            <a:ext cx="1997089" cy="3786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75002" y="2926662"/>
            <a:ext cx="846069" cy="4197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57248" y="2940109"/>
            <a:ext cx="846069" cy="4197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05436" y="2070846"/>
            <a:ext cx="316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Notations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05" y="2892967"/>
            <a:ext cx="444500" cy="368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1" y="2888131"/>
            <a:ext cx="368300" cy="355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10568" y="2839179"/>
            <a:ext cx="221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9" name="Bulle rectangulaire 17"/>
          <p:cNvSpPr/>
          <p:nvPr/>
        </p:nvSpPr>
        <p:spPr>
          <a:xfrm flipH="1">
            <a:off x="5618988" y="253251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I am going to Hawaii for vocation.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4208063" y="1494585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What’s your plan for the upcoming summer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8"/>
          <p:cNvSpPr/>
          <p:nvPr/>
        </p:nvSpPr>
        <p:spPr>
          <a:xfrm flipH="1">
            <a:off x="4696640" y="3874642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Any particular plan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7"/>
          <p:cNvSpPr/>
          <p:nvPr/>
        </p:nvSpPr>
        <p:spPr>
          <a:xfrm flipH="1">
            <a:off x="7048859" y="5076382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????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06491" y="3903790"/>
            <a:ext cx="221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72367" y="5453727"/>
            <a:ext cx="169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Response r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60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05436" y="2070846"/>
            <a:ext cx="316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Notations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05" y="2892967"/>
            <a:ext cx="444500" cy="368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1" y="2888131"/>
            <a:ext cx="368300" cy="355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10568" y="2839179"/>
            <a:ext cx="221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9" name="Bulle rectangulaire 17"/>
          <p:cNvSpPr/>
          <p:nvPr/>
        </p:nvSpPr>
        <p:spPr>
          <a:xfrm flipH="1">
            <a:off x="5618988" y="253251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I am going to Hawaii for vocation.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4208063" y="1494585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What’s your plan for the upcoming summer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8"/>
          <p:cNvSpPr/>
          <p:nvPr/>
        </p:nvSpPr>
        <p:spPr>
          <a:xfrm flipH="1">
            <a:off x="4696640" y="3874642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Any particular plan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7"/>
          <p:cNvSpPr/>
          <p:nvPr/>
        </p:nvSpPr>
        <p:spPr>
          <a:xfrm flipH="1">
            <a:off x="7048859" y="5076382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????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72367" y="5453727"/>
            <a:ext cx="169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Response r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24382" y="4149576"/>
            <a:ext cx="1818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Message:   m</a:t>
            </a:r>
          </a:p>
        </p:txBody>
      </p:sp>
    </p:spTree>
    <p:extLst>
      <p:ext uri="{BB962C8B-B14F-4D97-AF65-F5344CB8AC3E}">
        <p14:creationId xmlns:p14="http://schemas.microsoft.com/office/powerpoint/2010/main" val="6981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05436" y="2070846"/>
            <a:ext cx="316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Notations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05" y="2892967"/>
            <a:ext cx="444500" cy="368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1" y="2888131"/>
            <a:ext cx="368300" cy="355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10568" y="2839179"/>
            <a:ext cx="221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9" name="Bulle rectangulaire 17"/>
          <p:cNvSpPr/>
          <p:nvPr/>
        </p:nvSpPr>
        <p:spPr>
          <a:xfrm flipH="1">
            <a:off x="5618988" y="253251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I am going to Hawaii for vocation.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4208063" y="1494585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What’s your plan for the upcoming summer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8"/>
          <p:cNvSpPr/>
          <p:nvPr/>
        </p:nvSpPr>
        <p:spPr>
          <a:xfrm flipH="1">
            <a:off x="4696640" y="3874642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Any particular plan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7"/>
          <p:cNvSpPr/>
          <p:nvPr/>
        </p:nvSpPr>
        <p:spPr>
          <a:xfrm flipH="1">
            <a:off x="7048859" y="5076382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????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06491" y="3903790"/>
            <a:ext cx="221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72367" y="5453727"/>
            <a:ext cx="169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Response r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24382" y="4149576"/>
            <a:ext cx="1818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Message:   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395757" y="1605705"/>
            <a:ext cx="150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Context c1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25531" y="2807598"/>
            <a:ext cx="150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Context c2</a:t>
            </a:r>
          </a:p>
        </p:txBody>
      </p:sp>
    </p:spTree>
    <p:extLst>
      <p:ext uri="{BB962C8B-B14F-4D97-AF65-F5344CB8AC3E}">
        <p14:creationId xmlns:p14="http://schemas.microsoft.com/office/powerpoint/2010/main" val="20749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13" name="Bulle rectangulaire 18"/>
          <p:cNvSpPr/>
          <p:nvPr/>
        </p:nvSpPr>
        <p:spPr>
          <a:xfrm flipH="1">
            <a:off x="622805" y="1533715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What’s your plan for the upcoming summer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7"/>
          <p:cNvSpPr/>
          <p:nvPr/>
        </p:nvSpPr>
        <p:spPr>
          <a:xfrm flipH="1">
            <a:off x="622805" y="268793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I am going to Hawaii for vocation.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50777" y="3901287"/>
            <a:ext cx="1264023" cy="52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...</a:t>
            </a:r>
            <a:endParaRPr lang="en-US" sz="2800" b="1" dirty="0"/>
          </a:p>
        </p:txBody>
      </p:sp>
      <p:sp>
        <p:nvSpPr>
          <p:cNvPr id="6" name="Bulle rectangulaire 18"/>
          <p:cNvSpPr/>
          <p:nvPr/>
        </p:nvSpPr>
        <p:spPr>
          <a:xfrm flipH="1">
            <a:off x="622805" y="5744386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Any particular plan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13" name="Bulle rectangulaire 18"/>
          <p:cNvSpPr/>
          <p:nvPr/>
        </p:nvSpPr>
        <p:spPr>
          <a:xfrm flipH="1">
            <a:off x="622805" y="1533715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What’s your plan for the upcoming summer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7"/>
          <p:cNvSpPr/>
          <p:nvPr/>
        </p:nvSpPr>
        <p:spPr>
          <a:xfrm flipH="1">
            <a:off x="622805" y="268793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I am going to Hawaii for vocation.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86829" y="321230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479094" y="3327298"/>
            <a:ext cx="494907" cy="84842"/>
            <a:chOff x="2375398" y="5125821"/>
            <a:chExt cx="494907" cy="84842"/>
          </a:xfrm>
        </p:grpSpPr>
        <p:sp>
          <p:nvSpPr>
            <p:cNvPr id="36" name="Oval 3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6360905" y="184554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6453170" y="1960539"/>
            <a:ext cx="494907" cy="84842"/>
            <a:chOff x="2375398" y="5125821"/>
            <a:chExt cx="494907" cy="84842"/>
          </a:xfrm>
        </p:grpSpPr>
        <p:sp>
          <p:nvSpPr>
            <p:cNvPr id="42" name="Oval 4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6375993" y="465282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6468258" y="4767818"/>
            <a:ext cx="494907" cy="84842"/>
            <a:chOff x="2375398" y="5125821"/>
            <a:chExt cx="494907" cy="84842"/>
          </a:xfrm>
        </p:grpSpPr>
        <p:sp>
          <p:nvSpPr>
            <p:cNvPr id="66" name="Oval 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850777" y="3901287"/>
            <a:ext cx="1264023" cy="52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...</a:t>
            </a:r>
            <a:endParaRPr lang="en-US" sz="28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6400276" y="3905395"/>
            <a:ext cx="1716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...</a:t>
            </a:r>
            <a:endParaRPr lang="en-US" sz="2800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635957" y="1999825"/>
            <a:ext cx="72494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20805" y="1639011"/>
            <a:ext cx="81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LSTM</a:t>
            </a:r>
            <a:endParaRPr lang="en-US"/>
          </a:p>
        </p:txBody>
      </p:sp>
      <p:sp>
        <p:nvSpPr>
          <p:cNvPr id="46" name="Bulle rectangulaire 18"/>
          <p:cNvSpPr/>
          <p:nvPr/>
        </p:nvSpPr>
        <p:spPr>
          <a:xfrm flipH="1">
            <a:off x="622805" y="5744386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Any particular plan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386828" y="6103350"/>
            <a:ext cx="661071" cy="307731"/>
            <a:chOff x="10932478" y="5411937"/>
            <a:chExt cx="661071" cy="307731"/>
          </a:xfrm>
        </p:grpSpPr>
        <p:sp>
          <p:nvSpPr>
            <p:cNvPr id="48" name="Rectangle 4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087235" y="6072549"/>
            <a:ext cx="85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Hm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075195" y="1801511"/>
            <a:ext cx="85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104159" y="3237238"/>
            <a:ext cx="85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107934" y="4622438"/>
            <a:ext cx="85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</a:t>
            </a:r>
            <a:r>
              <a:rPr lang="en-US" altLang="zh-CN" dirty="0" err="1"/>
              <a:t>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5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13" name="Bulle rectangulaire 18"/>
          <p:cNvSpPr/>
          <p:nvPr/>
        </p:nvSpPr>
        <p:spPr>
          <a:xfrm flipH="1">
            <a:off x="622805" y="1533715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What’s your plan for the upcoming summer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7"/>
          <p:cNvSpPr/>
          <p:nvPr/>
        </p:nvSpPr>
        <p:spPr>
          <a:xfrm flipH="1">
            <a:off x="622805" y="268793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I am going to Hawaii for vocation.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86829" y="321230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479094" y="3327298"/>
            <a:ext cx="494907" cy="84842"/>
            <a:chOff x="2375398" y="5125821"/>
            <a:chExt cx="494907" cy="84842"/>
          </a:xfrm>
        </p:grpSpPr>
        <p:sp>
          <p:nvSpPr>
            <p:cNvPr id="36" name="Oval 3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6360905" y="184554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6453170" y="1960539"/>
            <a:ext cx="494907" cy="84842"/>
            <a:chOff x="2375398" y="5125821"/>
            <a:chExt cx="494907" cy="84842"/>
          </a:xfrm>
        </p:grpSpPr>
        <p:sp>
          <p:nvSpPr>
            <p:cNvPr id="42" name="Oval 4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6375993" y="465282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6468258" y="4767818"/>
            <a:ext cx="494907" cy="84842"/>
            <a:chOff x="2375398" y="5125821"/>
            <a:chExt cx="494907" cy="84842"/>
          </a:xfrm>
        </p:grpSpPr>
        <p:sp>
          <p:nvSpPr>
            <p:cNvPr id="66" name="Oval 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850777" y="3901287"/>
            <a:ext cx="1264023" cy="52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...</a:t>
            </a:r>
            <a:endParaRPr lang="en-US" sz="28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6400276" y="3905395"/>
            <a:ext cx="1716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...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6" y="4735745"/>
            <a:ext cx="444500" cy="36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83" y="3252048"/>
            <a:ext cx="368300" cy="35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495" y="1814276"/>
            <a:ext cx="355600" cy="4064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5635957" y="1999825"/>
            <a:ext cx="72494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20805" y="1639011"/>
            <a:ext cx="81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LSTM</a:t>
            </a:r>
            <a:endParaRPr lang="en-US"/>
          </a:p>
        </p:txBody>
      </p:sp>
      <p:sp>
        <p:nvSpPr>
          <p:cNvPr id="46" name="Bulle rectangulaire 18"/>
          <p:cNvSpPr/>
          <p:nvPr/>
        </p:nvSpPr>
        <p:spPr>
          <a:xfrm flipH="1">
            <a:off x="622805" y="5744386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Any particular plan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386828" y="6103350"/>
            <a:ext cx="661071" cy="307731"/>
            <a:chOff x="10932478" y="5411937"/>
            <a:chExt cx="661071" cy="307731"/>
          </a:xfrm>
        </p:grpSpPr>
        <p:sp>
          <p:nvSpPr>
            <p:cNvPr id="48" name="Rectangle 4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369583" y="6072688"/>
            <a:ext cx="85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H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33" y="3258851"/>
            <a:ext cx="3566954" cy="12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13" name="Bulle rectangulaire 18"/>
          <p:cNvSpPr/>
          <p:nvPr/>
        </p:nvSpPr>
        <p:spPr>
          <a:xfrm flipH="1">
            <a:off x="622805" y="1533715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What’s your plan for the upcoming summer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7"/>
          <p:cNvSpPr/>
          <p:nvPr/>
        </p:nvSpPr>
        <p:spPr>
          <a:xfrm flipH="1">
            <a:off x="622805" y="268793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I am going to Hawaii for vocation.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86829" y="321230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479094" y="3327298"/>
            <a:ext cx="494907" cy="84842"/>
            <a:chOff x="2375398" y="5125821"/>
            <a:chExt cx="494907" cy="84842"/>
          </a:xfrm>
        </p:grpSpPr>
        <p:sp>
          <p:nvSpPr>
            <p:cNvPr id="36" name="Oval 3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6360905" y="184554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6453170" y="1960539"/>
            <a:ext cx="494907" cy="84842"/>
            <a:chOff x="2375398" y="5125821"/>
            <a:chExt cx="494907" cy="84842"/>
          </a:xfrm>
        </p:grpSpPr>
        <p:sp>
          <p:nvSpPr>
            <p:cNvPr id="42" name="Oval 4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709011" y="4646150"/>
            <a:ext cx="661071" cy="307731"/>
            <a:chOff x="10932478" y="5411937"/>
            <a:chExt cx="661071" cy="307731"/>
          </a:xfrm>
        </p:grpSpPr>
        <p:sp>
          <p:nvSpPr>
            <p:cNvPr id="59" name="Rectangle 58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1" name="Oval 60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2" name="Oval 61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3" name="Oval 62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6375993" y="465282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6468258" y="4767818"/>
            <a:ext cx="494907" cy="84842"/>
            <a:chOff x="2375398" y="5125821"/>
            <a:chExt cx="494907" cy="84842"/>
          </a:xfrm>
        </p:grpSpPr>
        <p:sp>
          <p:nvSpPr>
            <p:cNvPr id="66" name="Oval 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850777" y="3901287"/>
            <a:ext cx="1264023" cy="52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...</a:t>
            </a:r>
            <a:endParaRPr lang="en-US" sz="28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6400276" y="3905395"/>
            <a:ext cx="1716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...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6" y="4735745"/>
            <a:ext cx="444500" cy="36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83" y="3252048"/>
            <a:ext cx="368300" cy="35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495" y="1814276"/>
            <a:ext cx="355600" cy="406400"/>
          </a:xfrm>
          <a:prstGeom prst="rect">
            <a:avLst/>
          </a:prstGeom>
        </p:spPr>
      </p:pic>
      <p:cxnSp>
        <p:nvCxnSpPr>
          <p:cNvPr id="74" name="Straight Arrow Connector 73"/>
          <p:cNvCxnSpPr>
            <a:stCxn id="64" idx="3"/>
          </p:cNvCxnSpPr>
          <p:nvPr/>
        </p:nvCxnSpPr>
        <p:spPr>
          <a:xfrm>
            <a:off x="7037064" y="4807104"/>
            <a:ext cx="2644818" cy="4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4" idx="3"/>
          </p:cNvCxnSpPr>
          <p:nvPr/>
        </p:nvCxnSpPr>
        <p:spPr>
          <a:xfrm>
            <a:off x="7047900" y="3366584"/>
            <a:ext cx="2633982" cy="139373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3"/>
            <a:endCxn id="59" idx="1"/>
          </p:cNvCxnSpPr>
          <p:nvPr/>
        </p:nvCxnSpPr>
        <p:spPr>
          <a:xfrm>
            <a:off x="7021976" y="1999825"/>
            <a:ext cx="2687035" cy="28001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433918" y="3058376"/>
            <a:ext cx="199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Weighted Sum</a:t>
            </a:r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129" y="4616604"/>
            <a:ext cx="469900" cy="381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8" y="5563391"/>
            <a:ext cx="1955942" cy="84196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5635957" y="1999825"/>
            <a:ext cx="72494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20805" y="1639011"/>
            <a:ext cx="81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LSTM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0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13" name="Bulle rectangulaire 18"/>
          <p:cNvSpPr/>
          <p:nvPr/>
        </p:nvSpPr>
        <p:spPr>
          <a:xfrm flipH="1">
            <a:off x="622805" y="1533715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What’s your plan for the upcoming summer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7"/>
          <p:cNvSpPr/>
          <p:nvPr/>
        </p:nvSpPr>
        <p:spPr>
          <a:xfrm flipH="1">
            <a:off x="622805" y="268793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I am going to Hawaii for vocation.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86829" y="321230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479094" y="3327298"/>
            <a:ext cx="494907" cy="84842"/>
            <a:chOff x="2375398" y="5125821"/>
            <a:chExt cx="494907" cy="84842"/>
          </a:xfrm>
        </p:grpSpPr>
        <p:sp>
          <p:nvSpPr>
            <p:cNvPr id="36" name="Oval 3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6360905" y="184554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6453170" y="1960539"/>
            <a:ext cx="494907" cy="84842"/>
            <a:chOff x="2375398" y="5125821"/>
            <a:chExt cx="494907" cy="84842"/>
          </a:xfrm>
        </p:grpSpPr>
        <p:sp>
          <p:nvSpPr>
            <p:cNvPr id="42" name="Oval 4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709011" y="4646150"/>
            <a:ext cx="661071" cy="307731"/>
            <a:chOff x="10932478" y="5411937"/>
            <a:chExt cx="661071" cy="307731"/>
          </a:xfrm>
        </p:grpSpPr>
        <p:sp>
          <p:nvSpPr>
            <p:cNvPr id="59" name="Rectangle 58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1" name="Oval 60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2" name="Oval 61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3" name="Oval 62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6375993" y="465282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6468258" y="4767818"/>
            <a:ext cx="494907" cy="84842"/>
            <a:chOff x="2375398" y="5125821"/>
            <a:chExt cx="494907" cy="84842"/>
          </a:xfrm>
        </p:grpSpPr>
        <p:sp>
          <p:nvSpPr>
            <p:cNvPr id="66" name="Oval 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850777" y="3901287"/>
            <a:ext cx="1264023" cy="52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...</a:t>
            </a:r>
            <a:endParaRPr lang="en-US" sz="28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6400276" y="3905395"/>
            <a:ext cx="1716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...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6" y="4735745"/>
            <a:ext cx="444500" cy="36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83" y="3252048"/>
            <a:ext cx="368300" cy="35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495" y="1814276"/>
            <a:ext cx="355600" cy="406400"/>
          </a:xfrm>
          <a:prstGeom prst="rect">
            <a:avLst/>
          </a:prstGeom>
        </p:spPr>
      </p:pic>
      <p:cxnSp>
        <p:nvCxnSpPr>
          <p:cNvPr id="74" name="Straight Arrow Connector 73"/>
          <p:cNvCxnSpPr>
            <a:stCxn id="64" idx="3"/>
          </p:cNvCxnSpPr>
          <p:nvPr/>
        </p:nvCxnSpPr>
        <p:spPr>
          <a:xfrm>
            <a:off x="7037064" y="4807104"/>
            <a:ext cx="2644818" cy="4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4" idx="3"/>
          </p:cNvCxnSpPr>
          <p:nvPr/>
        </p:nvCxnSpPr>
        <p:spPr>
          <a:xfrm>
            <a:off x="7047900" y="3366584"/>
            <a:ext cx="2633982" cy="139373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3"/>
            <a:endCxn id="59" idx="1"/>
          </p:cNvCxnSpPr>
          <p:nvPr/>
        </p:nvCxnSpPr>
        <p:spPr>
          <a:xfrm>
            <a:off x="7021976" y="1999825"/>
            <a:ext cx="2687035" cy="28001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433918" y="3058376"/>
            <a:ext cx="199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Weighted Sum</a:t>
            </a:r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129" y="4616604"/>
            <a:ext cx="469900" cy="381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8" y="5563391"/>
            <a:ext cx="1955942" cy="8419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11388" y="5675395"/>
            <a:ext cx="519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Memory Network (Weston et al., 2014)</a:t>
            </a:r>
            <a:endParaRPr lang="en-US" sz="2400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635957" y="1999825"/>
            <a:ext cx="72494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620805" y="1639011"/>
            <a:ext cx="81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LSTM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5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46" name="Rectangle 45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48" name="Oval 4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54" name="Oval 5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75" name="Oval 7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86" name="Oval 8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1" name="Group 90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92" name="Oval 9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Rectangle 95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7" name="Group 96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98" name="Oval 9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104" name="Oval 10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117" name="Oval 11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Rectangle 120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131" name="Oval 1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14677" y="3303831"/>
            <a:ext cx="661071" cy="307731"/>
            <a:chOff x="10932478" y="5411937"/>
            <a:chExt cx="661071" cy="307731"/>
          </a:xfrm>
        </p:grpSpPr>
        <p:sp>
          <p:nvSpPr>
            <p:cNvPr id="138" name="Rectangle 13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0" name="Oval 13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1" name="Oval 14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2" name="Oval 14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621213" y="1866508"/>
            <a:ext cx="79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endParaRPr lang="en-US"/>
          </a:p>
        </p:txBody>
      </p:sp>
      <p:pic>
        <p:nvPicPr>
          <p:cNvPr id="259" name="Picture 2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58" y="6087691"/>
            <a:ext cx="444500" cy="368300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15" y="6094041"/>
            <a:ext cx="368300" cy="355600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51" y="6017602"/>
            <a:ext cx="355600" cy="406400"/>
          </a:xfrm>
          <a:prstGeom prst="rect">
            <a:avLst/>
          </a:prstGeom>
        </p:spPr>
      </p:pic>
      <p:sp>
        <p:nvSpPr>
          <p:cNvPr id="262" name="Rectangle 261"/>
          <p:cNvSpPr/>
          <p:nvPr/>
        </p:nvSpPr>
        <p:spPr>
          <a:xfrm>
            <a:off x="3809506" y="560115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3" name="Oval 262"/>
          <p:cNvSpPr/>
          <p:nvPr/>
        </p:nvSpPr>
        <p:spPr>
          <a:xfrm>
            <a:off x="3883590" y="5715321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4" name="Oval 263"/>
          <p:cNvSpPr/>
          <p:nvPr/>
        </p:nvSpPr>
        <p:spPr>
          <a:xfrm>
            <a:off x="4020278" y="5715321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5" name="Oval 264"/>
          <p:cNvSpPr/>
          <p:nvPr/>
        </p:nvSpPr>
        <p:spPr>
          <a:xfrm>
            <a:off x="4156966" y="5715321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6" name="Oval 265"/>
          <p:cNvSpPr/>
          <p:nvPr/>
        </p:nvSpPr>
        <p:spPr>
          <a:xfrm>
            <a:off x="4293655" y="5715321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7" name="Rectangle 266"/>
          <p:cNvSpPr/>
          <p:nvPr/>
        </p:nvSpPr>
        <p:spPr>
          <a:xfrm>
            <a:off x="5547788" y="560115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8" name="Oval 267"/>
          <p:cNvSpPr/>
          <p:nvPr/>
        </p:nvSpPr>
        <p:spPr>
          <a:xfrm>
            <a:off x="5621872" y="5715321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9" name="Oval 268"/>
          <p:cNvSpPr/>
          <p:nvPr/>
        </p:nvSpPr>
        <p:spPr>
          <a:xfrm>
            <a:off x="5758560" y="5715321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0" name="Oval 269"/>
          <p:cNvSpPr/>
          <p:nvPr/>
        </p:nvSpPr>
        <p:spPr>
          <a:xfrm>
            <a:off x="5895248" y="5715321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1" name="Oval 270"/>
          <p:cNvSpPr/>
          <p:nvPr/>
        </p:nvSpPr>
        <p:spPr>
          <a:xfrm>
            <a:off x="6031937" y="5715321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2" name="Rectangle 271"/>
          <p:cNvSpPr/>
          <p:nvPr/>
        </p:nvSpPr>
        <p:spPr>
          <a:xfrm>
            <a:off x="7316336" y="5626094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3" name="Oval 272"/>
          <p:cNvSpPr/>
          <p:nvPr/>
        </p:nvSpPr>
        <p:spPr>
          <a:xfrm>
            <a:off x="7390420" y="5740264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4" name="Oval 273"/>
          <p:cNvSpPr/>
          <p:nvPr/>
        </p:nvSpPr>
        <p:spPr>
          <a:xfrm>
            <a:off x="7527108" y="5740264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5" name="Oval 274"/>
          <p:cNvSpPr/>
          <p:nvPr/>
        </p:nvSpPr>
        <p:spPr>
          <a:xfrm>
            <a:off x="7663796" y="5740264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6" name="Oval 275"/>
          <p:cNvSpPr/>
          <p:nvPr/>
        </p:nvSpPr>
        <p:spPr>
          <a:xfrm>
            <a:off x="7800485" y="5740264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6" name="Straight Arrow Connector 5"/>
          <p:cNvCxnSpPr>
            <a:stCxn id="262" idx="0"/>
          </p:cNvCxnSpPr>
          <p:nvPr/>
        </p:nvCxnSpPr>
        <p:spPr>
          <a:xfrm flipV="1">
            <a:off x="4140042" y="4263037"/>
            <a:ext cx="1652237" cy="13381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2" idx="0"/>
          </p:cNvCxnSpPr>
          <p:nvPr/>
        </p:nvCxnSpPr>
        <p:spPr>
          <a:xfrm flipH="1" flipV="1">
            <a:off x="5878324" y="4263037"/>
            <a:ext cx="1768548" cy="136305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67" idx="0"/>
          </p:cNvCxnSpPr>
          <p:nvPr/>
        </p:nvCxnSpPr>
        <p:spPr>
          <a:xfrm flipH="1" flipV="1">
            <a:off x="5810430" y="4263037"/>
            <a:ext cx="67894" cy="13381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7" name="Picture 2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280" y="4566719"/>
            <a:ext cx="1955942" cy="841962"/>
          </a:xfrm>
          <a:prstGeom prst="rect">
            <a:avLst/>
          </a:prstGeom>
        </p:spPr>
      </p:pic>
      <p:sp>
        <p:nvSpPr>
          <p:cNvPr id="278" name="Rectangle 277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76786" y="3737091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6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96435"/>
            <a:ext cx="1828799" cy="18165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2870" y="470645"/>
            <a:ext cx="7095566" cy="83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Does </a:t>
            </a:r>
            <a:r>
              <a:rPr lang="en-US" b="1" dirty="0"/>
              <a:t>S</a:t>
            </a:r>
            <a:r>
              <a:rPr lang="en-US" b="1" dirty="0" smtClean="0"/>
              <a:t>iri really understand language 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1" y="2199341"/>
            <a:ext cx="11049000" cy="3898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22059" y="6098241"/>
            <a:ext cx="43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Bill </a:t>
            </a:r>
            <a:r>
              <a:rPr lang="en-US" dirty="0" err="1" smtClean="0"/>
              <a:t>MacCartney’s</a:t>
            </a:r>
            <a:r>
              <a:rPr lang="en-US" dirty="0" smtClean="0"/>
              <a:t> slides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17259" y="3845859"/>
            <a:ext cx="8417859" cy="27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7" y="4591141"/>
            <a:ext cx="3352800" cy="9398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61" y="4688979"/>
            <a:ext cx="1955942" cy="841962"/>
          </a:xfrm>
          <a:prstGeom prst="rect">
            <a:avLst/>
          </a:prstGeom>
        </p:spPr>
      </p:pic>
      <p:sp>
        <p:nvSpPr>
          <p:cNvPr id="193" name="Rectangle 192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4" name="Rectangle 233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0" name="Group 239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41" name="Oval 2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Rectangle 244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47" name="Oval 2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Rectangle 250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2" name="Group 251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53" name="Oval 2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Rectangle 256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78" name="Oval 2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Rectangle 281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3" name="Group 282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84" name="Oval 2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Rectangle 287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9" name="Group 288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90" name="Oval 2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4" name="Rectangle 293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5" name="Straight Arrow Connector 294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303" name="Oval 3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7" name="Rectangle 306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Rectangle 31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315" name="Group 31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16" name="Oval 3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5414677" y="3303831"/>
            <a:ext cx="661071" cy="307731"/>
            <a:chOff x="10932478" y="5411937"/>
            <a:chExt cx="661071" cy="307731"/>
          </a:xfrm>
        </p:grpSpPr>
        <p:sp>
          <p:nvSpPr>
            <p:cNvPr id="321" name="Rectangle 320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22" name="Oval 321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3" name="Oval 322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4" name="Oval 323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5" name="Oval 324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27" name="TextBox 326"/>
          <p:cNvSpPr txBox="1"/>
          <p:nvPr/>
        </p:nvSpPr>
        <p:spPr>
          <a:xfrm>
            <a:off x="3621213" y="1866508"/>
            <a:ext cx="79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611254" y="5710814"/>
            <a:ext cx="4107217" cy="654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Attention Models (</a:t>
            </a:r>
            <a:r>
              <a:rPr lang="en-US" dirty="0" err="1" smtClean="0"/>
              <a:t>Bahdanau</a:t>
            </a:r>
            <a:r>
              <a:rPr lang="en-US" dirty="0" smtClean="0"/>
              <a:t> et al., 2014; Luong et al., 2015)</a:t>
            </a:r>
            <a:endParaRPr lang="en-US" dirty="0"/>
          </a:p>
        </p:txBody>
      </p:sp>
      <p:cxnSp>
        <p:nvCxnSpPr>
          <p:cNvPr id="20" name="Straight Arrow Connector 19"/>
          <p:cNvCxnSpPr>
            <a:endCxn id="321" idx="2"/>
          </p:cNvCxnSpPr>
          <p:nvPr/>
        </p:nvCxnSpPr>
        <p:spPr>
          <a:xfrm flipH="1" flipV="1">
            <a:off x="5745213" y="3611562"/>
            <a:ext cx="2188552" cy="1077417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94" idx="2"/>
          </p:cNvCxnSpPr>
          <p:nvPr/>
        </p:nvCxnSpPr>
        <p:spPr>
          <a:xfrm>
            <a:off x="3826815" y="2653730"/>
            <a:ext cx="1290534" cy="2035249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TextBox 331"/>
          <p:cNvSpPr txBox="1"/>
          <p:nvPr/>
        </p:nvSpPr>
        <p:spPr>
          <a:xfrm>
            <a:off x="5576786" y="3737091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56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193" name="Rectangle 192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4" name="Rectangle 233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0" name="Group 239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41" name="Oval 2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Rectangle 244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47" name="Oval 2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Rectangle 250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2" name="Group 251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53" name="Oval 2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Rectangle 256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78" name="Oval 2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Rectangle 281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3" name="Group 282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84" name="Oval 2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Rectangle 287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9" name="Group 288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90" name="Oval 2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4" name="Rectangle 293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5" name="Straight Arrow Connector 294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303" name="Oval 3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7" name="Rectangle 306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312" name="Straight Arrow Connector 31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" name="Rectangle 31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Rectangle 31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315" name="Group 31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16" name="Oval 3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5414677" y="3303831"/>
            <a:ext cx="661071" cy="307731"/>
            <a:chOff x="10932478" y="5411937"/>
            <a:chExt cx="661071" cy="307731"/>
          </a:xfrm>
        </p:grpSpPr>
        <p:sp>
          <p:nvSpPr>
            <p:cNvPr id="321" name="Rectangle 320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22" name="Oval 321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3" name="Oval 322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4" name="Oval 323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5" name="Oval 324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27" name="TextBox 326"/>
          <p:cNvSpPr txBox="1"/>
          <p:nvPr/>
        </p:nvSpPr>
        <p:spPr>
          <a:xfrm>
            <a:off x="3621213" y="1866508"/>
            <a:ext cx="79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85" name="Oval 8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13" idx="0"/>
            <a:endCxn id="83" idx="2"/>
          </p:cNvCxnSpPr>
          <p:nvPr/>
        </p:nvCxnSpPr>
        <p:spPr>
          <a:xfrm flipV="1">
            <a:off x="4860713" y="2642298"/>
            <a:ext cx="884296" cy="6588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7" y="4591141"/>
            <a:ext cx="3352800" cy="9398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61" y="4688979"/>
            <a:ext cx="1955942" cy="841962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 flipH="1" flipV="1">
            <a:off x="5745213" y="3611562"/>
            <a:ext cx="2188552" cy="1077417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3826815" y="2653730"/>
            <a:ext cx="1290534" cy="2035249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576786" y="3737091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193" name="Rectangle 192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4" name="Rectangle 233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0" name="Group 239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41" name="Oval 2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Rectangle 244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47" name="Oval 2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Rectangle 250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2" name="Group 251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53" name="Oval 2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Rectangle 256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78" name="Oval 2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Rectangle 281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3" name="Group 282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84" name="Oval 2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Rectangle 287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9" name="Group 288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90" name="Oval 2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4" name="Rectangle 293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5" name="Straight Arrow Connector 294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303" name="Oval 3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7" name="Rectangle 306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312" name="Straight Arrow Connector 31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" name="Rectangle 31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Rectangle 31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315" name="Group 31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16" name="Oval 3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5414677" y="3303831"/>
            <a:ext cx="661071" cy="307731"/>
            <a:chOff x="10932478" y="5411937"/>
            <a:chExt cx="661071" cy="307731"/>
          </a:xfrm>
        </p:grpSpPr>
        <p:sp>
          <p:nvSpPr>
            <p:cNvPr id="321" name="Rectangle 320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22" name="Oval 321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3" name="Oval 322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4" name="Oval 323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5" name="Oval 324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27" name="TextBox 326"/>
          <p:cNvSpPr txBox="1"/>
          <p:nvPr/>
        </p:nvSpPr>
        <p:spPr>
          <a:xfrm>
            <a:off x="3621213" y="1866508"/>
            <a:ext cx="79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85" name="Oval 8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13" idx="0"/>
            <a:endCxn id="83" idx="2"/>
          </p:cNvCxnSpPr>
          <p:nvPr/>
        </p:nvCxnSpPr>
        <p:spPr>
          <a:xfrm flipV="1">
            <a:off x="4860713" y="2642298"/>
            <a:ext cx="884296" cy="6588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60122" y="331031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6472579" y="3782575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6452387" y="3425307"/>
            <a:ext cx="494907" cy="84842"/>
            <a:chOff x="2375398" y="5125821"/>
            <a:chExt cx="494907" cy="84842"/>
          </a:xfrm>
        </p:grpSpPr>
        <p:sp>
          <p:nvSpPr>
            <p:cNvPr id="98" name="Oval 9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244622" y="3313003"/>
            <a:ext cx="661071" cy="307731"/>
            <a:chOff x="10932478" y="5411937"/>
            <a:chExt cx="661071" cy="307731"/>
          </a:xfrm>
        </p:grpSpPr>
        <p:sp>
          <p:nvSpPr>
            <p:cNvPr id="103" name="Rectangle 102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6" name="Oval 105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7" name="Oval 106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244418" y="23429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311390" y="2448325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5" name="Straight Arrow Connector 114"/>
          <p:cNvCxnSpPr/>
          <p:nvPr/>
        </p:nvCxnSpPr>
        <p:spPr>
          <a:xfrm flipH="1" flipV="1">
            <a:off x="7574954" y="2651470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7305409" y="1499802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uk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7584766" y="1869134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6690658" y="2651470"/>
            <a:ext cx="884296" cy="6588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83" idx="3"/>
            <a:endCxn id="109" idx="1"/>
          </p:cNvCxnSpPr>
          <p:nvPr/>
        </p:nvCxnSpPr>
        <p:spPr>
          <a:xfrm>
            <a:off x="6075544" y="2488022"/>
            <a:ext cx="1168874" cy="91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7" y="4591141"/>
            <a:ext cx="3352800" cy="9398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61" y="4688979"/>
            <a:ext cx="1955942" cy="84196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24" idx="0"/>
            <a:endCxn id="103" idx="2"/>
          </p:cNvCxnSpPr>
          <p:nvPr/>
        </p:nvCxnSpPr>
        <p:spPr>
          <a:xfrm flipH="1" flipV="1">
            <a:off x="7575158" y="3620734"/>
            <a:ext cx="500174" cy="1068245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3" idx="2"/>
          </p:cNvCxnSpPr>
          <p:nvPr/>
        </p:nvCxnSpPr>
        <p:spPr>
          <a:xfrm flipH="1">
            <a:off x="5117349" y="2642298"/>
            <a:ext cx="627660" cy="2046681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576786" y="3737091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396232" y="3756594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193" name="Rectangle 192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4" name="Rectangle 233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0" name="Group 239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41" name="Oval 2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Rectangle 244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47" name="Oval 2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Rectangle 250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2" name="Group 251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53" name="Oval 2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Rectangle 256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78" name="Oval 2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Rectangle 281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3" name="Group 282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84" name="Oval 2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Rectangle 287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9" name="Group 288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90" name="Oval 2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4" name="Rectangle 293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5" name="Straight Arrow Connector 294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303" name="Oval 3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7" name="Rectangle 306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312" name="Straight Arrow Connector 31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" name="Rectangle 31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Rectangle 31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315" name="Group 31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16" name="Oval 3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5414677" y="3303831"/>
            <a:ext cx="661071" cy="307731"/>
            <a:chOff x="10932478" y="5411937"/>
            <a:chExt cx="661071" cy="307731"/>
          </a:xfrm>
        </p:grpSpPr>
        <p:sp>
          <p:nvSpPr>
            <p:cNvPr id="321" name="Rectangle 320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22" name="Oval 321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3" name="Oval 322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4" name="Oval 323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5" name="Oval 324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27" name="TextBox 326"/>
          <p:cNvSpPr txBox="1"/>
          <p:nvPr/>
        </p:nvSpPr>
        <p:spPr>
          <a:xfrm>
            <a:off x="3621213" y="1866508"/>
            <a:ext cx="79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85" name="Oval 8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13" idx="0"/>
            <a:endCxn id="83" idx="2"/>
          </p:cNvCxnSpPr>
          <p:nvPr/>
        </p:nvCxnSpPr>
        <p:spPr>
          <a:xfrm flipV="1">
            <a:off x="4860713" y="2642298"/>
            <a:ext cx="884296" cy="6588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60122" y="331031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6472579" y="3782575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6452387" y="3425307"/>
            <a:ext cx="494907" cy="84842"/>
            <a:chOff x="2375398" y="5125821"/>
            <a:chExt cx="494907" cy="84842"/>
          </a:xfrm>
        </p:grpSpPr>
        <p:sp>
          <p:nvSpPr>
            <p:cNvPr id="98" name="Oval 9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244622" y="3313003"/>
            <a:ext cx="661071" cy="307731"/>
            <a:chOff x="10932478" y="5411937"/>
            <a:chExt cx="661071" cy="307731"/>
          </a:xfrm>
        </p:grpSpPr>
        <p:sp>
          <p:nvSpPr>
            <p:cNvPr id="103" name="Rectangle 102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6" name="Oval 105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7" name="Oval 106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244418" y="23429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311390" y="2448325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5" name="Straight Arrow Connector 114"/>
          <p:cNvCxnSpPr/>
          <p:nvPr/>
        </p:nvCxnSpPr>
        <p:spPr>
          <a:xfrm flipH="1" flipV="1">
            <a:off x="7574954" y="2651470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7305409" y="1499802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uk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7584766" y="1869134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6690658" y="2651470"/>
            <a:ext cx="884296" cy="6588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83" idx="3"/>
            <a:endCxn id="109" idx="1"/>
          </p:cNvCxnSpPr>
          <p:nvPr/>
        </p:nvCxnSpPr>
        <p:spPr>
          <a:xfrm>
            <a:off x="6075544" y="2488022"/>
            <a:ext cx="1168874" cy="91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8234602" y="331875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8314999" y="3791014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uk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326867" y="3433746"/>
            <a:ext cx="494907" cy="84842"/>
            <a:chOff x="2375398" y="5125821"/>
            <a:chExt cx="494907" cy="84842"/>
          </a:xfrm>
        </p:grpSpPr>
        <p:sp>
          <p:nvSpPr>
            <p:cNvPr id="122" name="Oval 1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9119102" y="3321442"/>
            <a:ext cx="661071" cy="307731"/>
            <a:chOff x="10932478" y="5411937"/>
            <a:chExt cx="661071" cy="307731"/>
          </a:xfrm>
        </p:grpSpPr>
        <p:sp>
          <p:nvSpPr>
            <p:cNvPr id="127" name="Rectangle 126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9" name="Oval 128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0" name="Oval 129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9118898" y="23513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9185870" y="2456764"/>
            <a:ext cx="494907" cy="84842"/>
            <a:chOff x="2375398" y="5125821"/>
            <a:chExt cx="494907" cy="84842"/>
          </a:xfrm>
        </p:grpSpPr>
        <p:sp>
          <p:nvSpPr>
            <p:cNvPr id="135" name="Oval 1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9" name="Straight Arrow Connector 138"/>
          <p:cNvCxnSpPr/>
          <p:nvPr/>
        </p:nvCxnSpPr>
        <p:spPr>
          <a:xfrm flipH="1" flipV="1">
            <a:off x="9449434" y="2659909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9292099" y="150824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9459246" y="1877573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8565138" y="2659909"/>
            <a:ext cx="884296" cy="6588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7950024" y="2496461"/>
            <a:ext cx="1168874" cy="91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7" y="4591141"/>
            <a:ext cx="3352800" cy="939800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61" y="4688979"/>
            <a:ext cx="1955942" cy="84196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7950024" y="4151907"/>
            <a:ext cx="1355686" cy="537072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9" idx="2"/>
          </p:cNvCxnSpPr>
          <p:nvPr/>
        </p:nvCxnSpPr>
        <p:spPr>
          <a:xfrm flipH="1">
            <a:off x="5191248" y="2651470"/>
            <a:ext cx="2383706" cy="2037509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576786" y="3737091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396232" y="3756594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9229474" y="3732996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2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6" y="672352"/>
            <a:ext cx="8588188" cy="1250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Multi-context Response Generation </a:t>
            </a:r>
          </a:p>
          <a:p>
            <a:endParaRPr lang="en-US" b="1" dirty="0"/>
          </a:p>
        </p:txBody>
      </p:sp>
      <p:sp>
        <p:nvSpPr>
          <p:cNvPr id="193" name="Rectangle 192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4" name="Rectangle 233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0" name="Group 239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41" name="Oval 2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Rectangle 244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47" name="Oval 2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Rectangle 250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2" name="Group 251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53" name="Oval 2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Rectangle 256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78" name="Oval 2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Rectangle 281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3" name="Group 282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84" name="Oval 2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Rectangle 287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9" name="Group 288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90" name="Oval 2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4" name="Rectangle 293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5" name="Straight Arrow Connector 294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303" name="Oval 3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7" name="Rectangle 306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312" name="Straight Arrow Connector 31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" name="Rectangle 31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Rectangle 31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315" name="Group 31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16" name="Oval 3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5414677" y="3303831"/>
            <a:ext cx="661071" cy="307731"/>
            <a:chOff x="10932478" y="5411937"/>
            <a:chExt cx="661071" cy="307731"/>
          </a:xfrm>
        </p:grpSpPr>
        <p:sp>
          <p:nvSpPr>
            <p:cNvPr id="321" name="Rectangle 320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22" name="Oval 321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3" name="Oval 322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4" name="Oval 323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5" name="Oval 324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27" name="TextBox 326"/>
          <p:cNvSpPr txBox="1"/>
          <p:nvPr/>
        </p:nvSpPr>
        <p:spPr>
          <a:xfrm>
            <a:off x="3621213" y="1866508"/>
            <a:ext cx="79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85" name="Oval 8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13" idx="0"/>
            <a:endCxn id="83" idx="2"/>
          </p:cNvCxnSpPr>
          <p:nvPr/>
        </p:nvCxnSpPr>
        <p:spPr>
          <a:xfrm flipV="1">
            <a:off x="4860713" y="2642298"/>
            <a:ext cx="884296" cy="6588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60122" y="331031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6472579" y="3782575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in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6452387" y="3425307"/>
            <a:ext cx="494907" cy="84842"/>
            <a:chOff x="2375398" y="5125821"/>
            <a:chExt cx="494907" cy="84842"/>
          </a:xfrm>
        </p:grpSpPr>
        <p:sp>
          <p:nvSpPr>
            <p:cNvPr id="98" name="Oval 9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244622" y="3313003"/>
            <a:ext cx="661071" cy="307731"/>
            <a:chOff x="10932478" y="5411937"/>
            <a:chExt cx="661071" cy="307731"/>
          </a:xfrm>
        </p:grpSpPr>
        <p:sp>
          <p:nvSpPr>
            <p:cNvPr id="103" name="Rectangle 102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6" name="Oval 105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7" name="Oval 106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244418" y="23429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311390" y="2448325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5" name="Straight Arrow Connector 114"/>
          <p:cNvCxnSpPr/>
          <p:nvPr/>
        </p:nvCxnSpPr>
        <p:spPr>
          <a:xfrm flipH="1" flipV="1">
            <a:off x="7574954" y="2651470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7305409" y="1499802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uk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7584766" y="1869134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6690658" y="2651470"/>
            <a:ext cx="884296" cy="6588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83" idx="3"/>
            <a:endCxn id="109" idx="1"/>
          </p:cNvCxnSpPr>
          <p:nvPr/>
        </p:nvCxnSpPr>
        <p:spPr>
          <a:xfrm>
            <a:off x="6075544" y="2488022"/>
            <a:ext cx="1168874" cy="91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8234602" y="331875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8314999" y="3791014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Palatino Linotype" panose="02040502050505030304" pitchFamily="18" charset="0"/>
              </a:rPr>
              <a:t>uk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326867" y="3433746"/>
            <a:ext cx="494907" cy="84842"/>
            <a:chOff x="2375398" y="5125821"/>
            <a:chExt cx="494907" cy="84842"/>
          </a:xfrm>
        </p:grpSpPr>
        <p:sp>
          <p:nvSpPr>
            <p:cNvPr id="122" name="Oval 1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9119102" y="3321442"/>
            <a:ext cx="661071" cy="307731"/>
            <a:chOff x="10932478" y="5411937"/>
            <a:chExt cx="661071" cy="307731"/>
          </a:xfrm>
        </p:grpSpPr>
        <p:sp>
          <p:nvSpPr>
            <p:cNvPr id="127" name="Rectangle 126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9" name="Oval 128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0" name="Oval 129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9118898" y="23513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9185870" y="2456764"/>
            <a:ext cx="494907" cy="84842"/>
            <a:chOff x="2375398" y="5125821"/>
            <a:chExt cx="494907" cy="84842"/>
          </a:xfrm>
        </p:grpSpPr>
        <p:sp>
          <p:nvSpPr>
            <p:cNvPr id="135" name="Oval 1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9" name="Straight Arrow Connector 138"/>
          <p:cNvCxnSpPr/>
          <p:nvPr/>
        </p:nvCxnSpPr>
        <p:spPr>
          <a:xfrm flipH="1" flipV="1">
            <a:off x="9449434" y="2659909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9292099" y="150824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9459246" y="1877573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8565138" y="2659909"/>
            <a:ext cx="884296" cy="6588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7950024" y="2496461"/>
            <a:ext cx="1168874" cy="91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7" y="4591141"/>
            <a:ext cx="3352800" cy="939800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61" y="4688979"/>
            <a:ext cx="1955942" cy="841962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5576786" y="3737091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396232" y="3756594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9229474" y="3732996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0093204" y="334442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10285810" y="3816683"/>
            <a:ext cx="242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10185469" y="3459415"/>
            <a:ext cx="494907" cy="84842"/>
            <a:chOff x="2375398" y="5125821"/>
            <a:chExt cx="494907" cy="84842"/>
          </a:xfrm>
        </p:grpSpPr>
        <p:sp>
          <p:nvSpPr>
            <p:cNvPr id="149" name="Oval 14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0977704" y="3347111"/>
            <a:ext cx="661071" cy="307731"/>
            <a:chOff x="10932478" y="5411937"/>
            <a:chExt cx="661071" cy="307731"/>
          </a:xfrm>
        </p:grpSpPr>
        <p:sp>
          <p:nvSpPr>
            <p:cNvPr id="157" name="Rectangle 156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1" name="Oval 160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10977500" y="237702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11044472" y="2482433"/>
            <a:ext cx="494907" cy="84842"/>
            <a:chOff x="2375398" y="5125821"/>
            <a:chExt cx="494907" cy="84842"/>
          </a:xfrm>
        </p:grpSpPr>
        <p:sp>
          <p:nvSpPr>
            <p:cNvPr id="164" name="Oval 1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8" name="Straight Arrow Connector 167"/>
          <p:cNvCxnSpPr/>
          <p:nvPr/>
        </p:nvCxnSpPr>
        <p:spPr>
          <a:xfrm flipH="1" flipV="1">
            <a:off x="11308036" y="268557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10943112" y="1533910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11317848" y="190324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V="1">
            <a:off x="10423740" y="2685578"/>
            <a:ext cx="884296" cy="6588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808626" y="2522130"/>
            <a:ext cx="1168874" cy="91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11088076" y="3758665"/>
            <a:ext cx="5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147" idx="0"/>
          </p:cNvCxnSpPr>
          <p:nvPr/>
        </p:nvCxnSpPr>
        <p:spPr>
          <a:xfrm flipV="1">
            <a:off x="8075332" y="4142735"/>
            <a:ext cx="2969140" cy="546244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191248" y="2685578"/>
            <a:ext cx="4114462" cy="2003401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3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16136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35740" y="1938612"/>
            <a:ext cx="10322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3200" dirty="0" smtClean="0"/>
              <a:t>How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with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generic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responses</a:t>
            </a:r>
          </a:p>
          <a:p>
            <a:pPr marL="457200" indent="-457200">
              <a:buAutoNum type="arabicPeriod"/>
            </a:pPr>
            <a:r>
              <a:rPr lang="en-US" altLang="zh-CN" sz="3200" dirty="0" smtClean="0"/>
              <a:t>Consider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context</a:t>
            </a:r>
            <a:r>
              <a:rPr lang="en-US" sz="3200" dirty="0" smtClean="0"/>
              <a:t>                    </a:t>
            </a:r>
            <a:endParaRPr lang="en-US" sz="3200" dirty="0" smtClean="0"/>
          </a:p>
          <a:p>
            <a:pPr marL="457200" indent="-457200">
              <a:buAutoNum type="arabicPeriod"/>
            </a:pPr>
            <a:r>
              <a:rPr lang="en-US" sz="3200" dirty="0" smtClean="0">
                <a:solidFill>
                  <a:srgbClr val="C00000"/>
                </a:solidFill>
              </a:rPr>
              <a:t>How to </a:t>
            </a:r>
            <a:r>
              <a:rPr lang="en-US" altLang="zh-CN" sz="3200" dirty="0" smtClean="0">
                <a:solidFill>
                  <a:srgbClr val="C00000"/>
                </a:solidFill>
              </a:rPr>
              <a:t>preserve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Speaker Consistency </a:t>
            </a:r>
            <a:endParaRPr lang="en-US" sz="3200" dirty="0" smtClean="0">
              <a:solidFill>
                <a:srgbClr val="C00000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3200" dirty="0" smtClean="0"/>
              <a:t>How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foster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long-term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success</a:t>
            </a:r>
            <a:endParaRPr lang="en-US" altLang="zh-CN" sz="3200" dirty="0" smtClean="0"/>
          </a:p>
          <a:p>
            <a:pPr marL="457200" indent="-457200">
              <a:buAutoNum type="arabicPeriod"/>
            </a:pPr>
            <a:r>
              <a:rPr lang="en-US" altLang="zh-CN" sz="3200" dirty="0" smtClean="0"/>
              <a:t>What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good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rewards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dialogue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generation</a:t>
            </a:r>
          </a:p>
          <a:p>
            <a:pPr marL="457200" indent="-457200">
              <a:buAutoNum type="arabicPeriod"/>
            </a:pPr>
            <a:r>
              <a:rPr lang="en-US" altLang="zh-CN" sz="3200" dirty="0" smtClean="0"/>
              <a:t>Building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interactive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bots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92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Speaker Consistency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67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lang="is-I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’m 8 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7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lang="is-I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’m 8 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52" y="4272052"/>
            <a:ext cx="1258984" cy="2159044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4837610" y="5409275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18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4837608" y="4552014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What’s your age?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535" y="4407552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live in Los Angeles.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Where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3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96435"/>
            <a:ext cx="1828799" cy="18165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2870" y="470645"/>
            <a:ext cx="7095566" cy="83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Does </a:t>
            </a:r>
            <a:r>
              <a:rPr lang="en-US" b="1" dirty="0"/>
              <a:t>S</a:t>
            </a:r>
            <a:r>
              <a:rPr lang="en-US" b="1" dirty="0" smtClean="0"/>
              <a:t>iri really understand language 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1" y="2199341"/>
            <a:ext cx="11049000" cy="3898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22059" y="6098241"/>
            <a:ext cx="43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Bill </a:t>
            </a:r>
            <a:r>
              <a:rPr lang="en-US" dirty="0" err="1" smtClean="0"/>
              <a:t>MacCartney’s</a:t>
            </a:r>
            <a:r>
              <a:rPr lang="en-US" dirty="0" smtClean="0"/>
              <a:t> slides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90365" y="4625787"/>
            <a:ext cx="8444753" cy="2017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live in Los Angeles.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Where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6289892" y="4595544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live in Paris.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6289890" y="3738283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 which city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6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live in Los Angeles.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Where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6289892" y="4595544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live in Paris.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6289890" y="3738283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 which city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33163" y="5917839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England, you?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8" name="Bulle rectangulaire 18"/>
          <p:cNvSpPr/>
          <p:nvPr/>
        </p:nvSpPr>
        <p:spPr>
          <a:xfrm flipH="1">
            <a:off x="633161" y="5060578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 which country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6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I’m 8.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I’m 8.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6289892" y="4595544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4,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6289890" y="3738283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many kids do you have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1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 1942.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were you born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3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 1942.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were you born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5415833" y="5119978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 1966.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5415831" y="4262717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was your mother born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to represent users</a:t>
            </a:r>
          </a:p>
          <a:p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6" y="1925445"/>
            <a:ext cx="5065681" cy="382459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320158" y="3050477"/>
            <a:ext cx="4580413" cy="2453241"/>
            <a:chOff x="5466602" y="359994"/>
            <a:chExt cx="4629238" cy="2618964"/>
          </a:xfrm>
        </p:grpSpPr>
        <p:sp>
          <p:nvSpPr>
            <p:cNvPr id="23" name="Rectangle 22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Persona</a:t>
              </a:r>
              <a:r>
                <a:rPr lang="en-US" sz="1600" b="1" dirty="0" smtClean="0"/>
                <a:t> </a:t>
              </a:r>
              <a:r>
                <a:rPr lang="en-US" sz="1600" dirty="0" smtClean="0"/>
                <a:t>embeddings (70k)</a:t>
              </a:r>
              <a:endParaRPr lang="en-US" sz="1600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08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to represent users</a:t>
            </a:r>
          </a:p>
          <a:p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6" y="1925445"/>
            <a:ext cx="5065681" cy="382459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320158" y="3050477"/>
            <a:ext cx="4580413" cy="2453241"/>
            <a:chOff x="5466602" y="359994"/>
            <a:chExt cx="4629238" cy="2618964"/>
          </a:xfrm>
        </p:grpSpPr>
        <p:sp>
          <p:nvSpPr>
            <p:cNvPr id="23" name="Rectangle 22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Persona</a:t>
              </a:r>
              <a:r>
                <a:rPr lang="en-US" sz="1600" b="1" dirty="0" smtClean="0"/>
                <a:t> </a:t>
              </a:r>
              <a:r>
                <a:rPr lang="en-US" sz="1600" dirty="0" smtClean="0"/>
                <a:t>embeddings (70k)</a:t>
              </a:r>
              <a:endParaRPr lang="en-US" sz="1600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300520" y="2179979"/>
            <a:ext cx="4299506" cy="3107644"/>
            <a:chOff x="819835" y="1120582"/>
            <a:chExt cx="4299506" cy="310764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35" y="1120582"/>
              <a:ext cx="4116084" cy="3107644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 rot="16200000">
              <a:off x="3714469" y="2489738"/>
              <a:ext cx="2440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Word embeddings (50k)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65556" y="1577612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70C0"/>
                  </a:solidFill>
                  <a:latin typeface="Palatino Linotype" panose="02040502050505030304" pitchFamily="18" charset="0"/>
                </a:rPr>
                <a:t>uk</a:t>
              </a:r>
              <a:endParaRPr lang="en-US" b="1" dirty="0">
                <a:solidFill>
                  <a:srgbClr val="0070C0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428057" y="1655133"/>
              <a:ext cx="9156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</a:t>
              </a:r>
              <a:r>
                <a:rPr lang="en-US" dirty="0" smtClean="0">
                  <a:latin typeface="Palatino Linotype" panose="02040502050505030304" pitchFamily="18" charset="0"/>
                </a:rPr>
                <a:t>ondon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808399" y="1979868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sydney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95493" y="2012993"/>
              <a:ext cx="705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great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29956" y="2275999"/>
              <a:ext cx="7072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good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26349" y="3198310"/>
              <a:ext cx="6014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stay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03441" y="2788634"/>
              <a:ext cx="555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live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885875" y="2733862"/>
              <a:ext cx="683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Palatino Linotype" panose="02040502050505030304" pitchFamily="18" charset="0"/>
                </a:rPr>
                <a:t>okay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49137" y="2778344"/>
              <a:ext cx="9451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monday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730611" y="3061145"/>
              <a:ext cx="921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tuesday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41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5093374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5078392" y="383257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5185639" y="3475308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9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where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</a:t>
            </a:r>
            <a:r>
              <a:rPr lang="en-US" sz="2200" b="1" dirty="0" smtClean="0">
                <a:latin typeface="Palatino Linotype" panose="02040502050505030304" pitchFamily="18" charset="0"/>
              </a:rPr>
              <a:t>ncoding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</a:t>
            </a:r>
            <a:r>
              <a:rPr lang="en-US" sz="2200" b="1" dirty="0" smtClean="0">
                <a:latin typeface="Palatino Linotype" panose="02040502050505030304" pitchFamily="18" charset="0"/>
              </a:rPr>
              <a:t>ecoding</a:t>
            </a:r>
            <a:endParaRPr lang="en-US" sz="2200" b="1" dirty="0">
              <a:latin typeface="Palatino Linotype" panose="02040502050505030304" pitchFamily="18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150283" y="4859285"/>
            <a:ext cx="3902222" cy="2080538"/>
            <a:chOff x="5466602" y="359994"/>
            <a:chExt cx="4629238" cy="2618964"/>
          </a:xfrm>
        </p:grpSpPr>
        <p:sp>
          <p:nvSpPr>
            <p:cNvPr id="74" name="Rectangle 73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Persona</a:t>
              </a:r>
              <a:r>
                <a:rPr lang="en-US" sz="1600" b="1" dirty="0" smtClean="0"/>
                <a:t> </a:t>
              </a:r>
              <a:r>
                <a:rPr lang="en-US" sz="1600" dirty="0" smtClean="0"/>
                <a:t>embeddings (70k)</a:t>
              </a:r>
              <a:endParaRPr lang="en-US" sz="1600" dirty="0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76" name="Rectangle 75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sz="2000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33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0">
          <a:solidFill>
            <a:schemeClr val="tx1"/>
          </a:solidFill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74872</TotalTime>
  <Words>7499</Words>
  <Application>Microsoft Macintosh PowerPoint</Application>
  <PresentationFormat>Widescreen</PresentationFormat>
  <Paragraphs>2131</Paragraphs>
  <Slides>293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293</vt:i4>
      </vt:variant>
    </vt:vector>
  </HeadingPairs>
  <TitlesOfParts>
    <vt:vector size="301" baseType="lpstr">
      <vt:lpstr>Calibri</vt:lpstr>
      <vt:lpstr>Calibri Light</vt:lpstr>
      <vt:lpstr>DengXian</vt:lpstr>
      <vt:lpstr>DengXian Light</vt:lpstr>
      <vt:lpstr>Palatino Linotype</vt:lpstr>
      <vt:lpstr>Times New Roman</vt:lpstr>
      <vt:lpstr>Arial</vt:lpstr>
      <vt:lpstr>Office Theme</vt:lpstr>
      <vt:lpstr>Deep Learning in Open Domain Dialogue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Results from Google’s paper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</vt:lpstr>
      <vt:lpstr>PowerPoint Presentation</vt:lpstr>
      <vt:lpstr>Issues </vt:lpstr>
      <vt:lpstr>Issues </vt:lpstr>
      <vt:lpstr>Issues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Can reinforcement learning handle this?</vt:lpstr>
      <vt:lpstr>Can reinforcement learning handle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response</vt:lpstr>
      <vt:lpstr>PowerPoint Presentation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Dialogue Generation</dc:title>
  <dc:creator>Jiwei li</dc:creator>
  <cp:lastModifiedBy>Jiwei li</cp:lastModifiedBy>
  <cp:revision>655</cp:revision>
  <cp:lastPrinted>2017-05-11T01:18:26Z</cp:lastPrinted>
  <dcterms:created xsi:type="dcterms:W3CDTF">2016-04-09T22:11:40Z</dcterms:created>
  <dcterms:modified xsi:type="dcterms:W3CDTF">2017-05-11T01:18:35Z</dcterms:modified>
</cp:coreProperties>
</file>